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65B60-F30E-48E0-A341-F83A621445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435B13-DB21-433E-9274-36BE6B5A40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1922E54-0680-4463-B2D2-B941786201F2}"/>
              </a:ext>
            </a:extLst>
          </p:cNvPr>
          <p:cNvSpPr>
            <a:spLocks noGrp="1"/>
          </p:cNvSpPr>
          <p:nvPr>
            <p:ph type="dt" sz="half" idx="10"/>
          </p:nvPr>
        </p:nvSpPr>
        <p:spPr/>
        <p:txBody>
          <a:bodyPr/>
          <a:lstStyle/>
          <a:p>
            <a:fld id="{3DB5DE8E-1188-417D-9280-4D45D42FDFE2}" type="datetimeFigureOut">
              <a:rPr lang="en-IN" smtClean="0"/>
              <a:t>06-12-2021</a:t>
            </a:fld>
            <a:endParaRPr lang="en-IN"/>
          </a:p>
        </p:txBody>
      </p:sp>
      <p:sp>
        <p:nvSpPr>
          <p:cNvPr id="5" name="Footer Placeholder 4">
            <a:extLst>
              <a:ext uri="{FF2B5EF4-FFF2-40B4-BE49-F238E27FC236}">
                <a16:creationId xmlns:a16="http://schemas.microsoft.com/office/drawing/2014/main" id="{22319678-9B44-497E-ABA7-D5A69151C2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9DB452-5A06-4591-9054-8489655808E1}"/>
              </a:ext>
            </a:extLst>
          </p:cNvPr>
          <p:cNvSpPr>
            <a:spLocks noGrp="1"/>
          </p:cNvSpPr>
          <p:nvPr>
            <p:ph type="sldNum" sz="quarter" idx="12"/>
          </p:nvPr>
        </p:nvSpPr>
        <p:spPr/>
        <p:txBody>
          <a:bodyPr/>
          <a:lstStyle/>
          <a:p>
            <a:fld id="{57897906-191C-45EC-B3CA-39A614D57F3A}" type="slidenum">
              <a:rPr lang="en-IN" smtClean="0"/>
              <a:t>‹#›</a:t>
            </a:fld>
            <a:endParaRPr lang="en-IN"/>
          </a:p>
        </p:txBody>
      </p:sp>
    </p:spTree>
    <p:extLst>
      <p:ext uri="{BB962C8B-B14F-4D97-AF65-F5344CB8AC3E}">
        <p14:creationId xmlns:p14="http://schemas.microsoft.com/office/powerpoint/2010/main" val="3099012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1822F-102E-4997-8BA9-06D95F6955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258E41-BB4D-48D2-A2F8-1BBFE5CDF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3E3A96-9E18-481E-9C59-D06F26149ADB}"/>
              </a:ext>
            </a:extLst>
          </p:cNvPr>
          <p:cNvSpPr>
            <a:spLocks noGrp="1"/>
          </p:cNvSpPr>
          <p:nvPr>
            <p:ph type="dt" sz="half" idx="10"/>
          </p:nvPr>
        </p:nvSpPr>
        <p:spPr/>
        <p:txBody>
          <a:bodyPr/>
          <a:lstStyle/>
          <a:p>
            <a:fld id="{3DB5DE8E-1188-417D-9280-4D45D42FDFE2}" type="datetimeFigureOut">
              <a:rPr lang="en-IN" smtClean="0"/>
              <a:t>06-12-2021</a:t>
            </a:fld>
            <a:endParaRPr lang="en-IN"/>
          </a:p>
        </p:txBody>
      </p:sp>
      <p:sp>
        <p:nvSpPr>
          <p:cNvPr id="5" name="Footer Placeholder 4">
            <a:extLst>
              <a:ext uri="{FF2B5EF4-FFF2-40B4-BE49-F238E27FC236}">
                <a16:creationId xmlns:a16="http://schemas.microsoft.com/office/drawing/2014/main" id="{D8B34546-4CCE-4555-A7C1-DC740F6CAA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32BF88-0FFF-4B48-BEC9-057F586E6C94}"/>
              </a:ext>
            </a:extLst>
          </p:cNvPr>
          <p:cNvSpPr>
            <a:spLocks noGrp="1"/>
          </p:cNvSpPr>
          <p:nvPr>
            <p:ph type="sldNum" sz="quarter" idx="12"/>
          </p:nvPr>
        </p:nvSpPr>
        <p:spPr/>
        <p:txBody>
          <a:bodyPr/>
          <a:lstStyle/>
          <a:p>
            <a:fld id="{57897906-191C-45EC-B3CA-39A614D57F3A}" type="slidenum">
              <a:rPr lang="en-IN" smtClean="0"/>
              <a:t>‹#›</a:t>
            </a:fld>
            <a:endParaRPr lang="en-IN"/>
          </a:p>
        </p:txBody>
      </p:sp>
    </p:spTree>
    <p:extLst>
      <p:ext uri="{BB962C8B-B14F-4D97-AF65-F5344CB8AC3E}">
        <p14:creationId xmlns:p14="http://schemas.microsoft.com/office/powerpoint/2010/main" val="3812937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D7682-182F-41BB-A462-8FB64491D3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A2F242-EDF4-4123-B1AC-5189450F3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8BD599-4A65-4205-90C4-D8314477806F}"/>
              </a:ext>
            </a:extLst>
          </p:cNvPr>
          <p:cNvSpPr>
            <a:spLocks noGrp="1"/>
          </p:cNvSpPr>
          <p:nvPr>
            <p:ph type="dt" sz="half" idx="10"/>
          </p:nvPr>
        </p:nvSpPr>
        <p:spPr/>
        <p:txBody>
          <a:bodyPr/>
          <a:lstStyle/>
          <a:p>
            <a:fld id="{3DB5DE8E-1188-417D-9280-4D45D42FDFE2}" type="datetimeFigureOut">
              <a:rPr lang="en-IN" smtClean="0"/>
              <a:t>06-12-2021</a:t>
            </a:fld>
            <a:endParaRPr lang="en-IN"/>
          </a:p>
        </p:txBody>
      </p:sp>
      <p:sp>
        <p:nvSpPr>
          <p:cNvPr id="5" name="Footer Placeholder 4">
            <a:extLst>
              <a:ext uri="{FF2B5EF4-FFF2-40B4-BE49-F238E27FC236}">
                <a16:creationId xmlns:a16="http://schemas.microsoft.com/office/drawing/2014/main" id="{982F669A-877D-4EE8-A6B9-D781CC628C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4456A1-D018-43EC-8EB9-607F123833EF}"/>
              </a:ext>
            </a:extLst>
          </p:cNvPr>
          <p:cNvSpPr>
            <a:spLocks noGrp="1"/>
          </p:cNvSpPr>
          <p:nvPr>
            <p:ph type="sldNum" sz="quarter" idx="12"/>
          </p:nvPr>
        </p:nvSpPr>
        <p:spPr/>
        <p:txBody>
          <a:bodyPr/>
          <a:lstStyle/>
          <a:p>
            <a:fld id="{57897906-191C-45EC-B3CA-39A614D57F3A}" type="slidenum">
              <a:rPr lang="en-IN" smtClean="0"/>
              <a:t>‹#›</a:t>
            </a:fld>
            <a:endParaRPr lang="en-IN"/>
          </a:p>
        </p:txBody>
      </p:sp>
    </p:spTree>
    <p:extLst>
      <p:ext uri="{BB962C8B-B14F-4D97-AF65-F5344CB8AC3E}">
        <p14:creationId xmlns:p14="http://schemas.microsoft.com/office/powerpoint/2010/main" val="2251349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3A6C-22C4-4C60-A02D-3D3938B5F8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518521-76B6-4214-8645-AFCB7FB3AD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BA8516-6842-492C-9C47-66D12E8E64BC}"/>
              </a:ext>
            </a:extLst>
          </p:cNvPr>
          <p:cNvSpPr>
            <a:spLocks noGrp="1"/>
          </p:cNvSpPr>
          <p:nvPr>
            <p:ph type="dt" sz="half" idx="10"/>
          </p:nvPr>
        </p:nvSpPr>
        <p:spPr/>
        <p:txBody>
          <a:bodyPr/>
          <a:lstStyle/>
          <a:p>
            <a:fld id="{3DB5DE8E-1188-417D-9280-4D45D42FDFE2}" type="datetimeFigureOut">
              <a:rPr lang="en-IN" smtClean="0"/>
              <a:t>06-12-2021</a:t>
            </a:fld>
            <a:endParaRPr lang="en-IN"/>
          </a:p>
        </p:txBody>
      </p:sp>
      <p:sp>
        <p:nvSpPr>
          <p:cNvPr id="5" name="Footer Placeholder 4">
            <a:extLst>
              <a:ext uri="{FF2B5EF4-FFF2-40B4-BE49-F238E27FC236}">
                <a16:creationId xmlns:a16="http://schemas.microsoft.com/office/drawing/2014/main" id="{48E18EE3-CAB9-432B-B4FB-9B76D3CA8A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4D453A-6339-497C-820F-AEF7CF180342}"/>
              </a:ext>
            </a:extLst>
          </p:cNvPr>
          <p:cNvSpPr>
            <a:spLocks noGrp="1"/>
          </p:cNvSpPr>
          <p:nvPr>
            <p:ph type="sldNum" sz="quarter" idx="12"/>
          </p:nvPr>
        </p:nvSpPr>
        <p:spPr/>
        <p:txBody>
          <a:bodyPr/>
          <a:lstStyle/>
          <a:p>
            <a:fld id="{57897906-191C-45EC-B3CA-39A614D57F3A}" type="slidenum">
              <a:rPr lang="en-IN" smtClean="0"/>
              <a:t>‹#›</a:t>
            </a:fld>
            <a:endParaRPr lang="en-IN"/>
          </a:p>
        </p:txBody>
      </p:sp>
    </p:spTree>
    <p:extLst>
      <p:ext uri="{BB962C8B-B14F-4D97-AF65-F5344CB8AC3E}">
        <p14:creationId xmlns:p14="http://schemas.microsoft.com/office/powerpoint/2010/main" val="1023499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30EE-B235-4B8B-8C0F-0C5DFE2D6C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2B578CB-AA6E-4123-B20E-3044DE18D4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D11CA8-D1EF-43AF-B69E-53C69DCA7823}"/>
              </a:ext>
            </a:extLst>
          </p:cNvPr>
          <p:cNvSpPr>
            <a:spLocks noGrp="1"/>
          </p:cNvSpPr>
          <p:nvPr>
            <p:ph type="dt" sz="half" idx="10"/>
          </p:nvPr>
        </p:nvSpPr>
        <p:spPr/>
        <p:txBody>
          <a:bodyPr/>
          <a:lstStyle/>
          <a:p>
            <a:fld id="{3DB5DE8E-1188-417D-9280-4D45D42FDFE2}" type="datetimeFigureOut">
              <a:rPr lang="en-IN" smtClean="0"/>
              <a:t>06-12-2021</a:t>
            </a:fld>
            <a:endParaRPr lang="en-IN"/>
          </a:p>
        </p:txBody>
      </p:sp>
      <p:sp>
        <p:nvSpPr>
          <p:cNvPr id="5" name="Footer Placeholder 4">
            <a:extLst>
              <a:ext uri="{FF2B5EF4-FFF2-40B4-BE49-F238E27FC236}">
                <a16:creationId xmlns:a16="http://schemas.microsoft.com/office/drawing/2014/main" id="{3B09B49F-8328-422D-82E9-1E620C4E85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E74747-36FE-4175-823C-63C55503DA03}"/>
              </a:ext>
            </a:extLst>
          </p:cNvPr>
          <p:cNvSpPr>
            <a:spLocks noGrp="1"/>
          </p:cNvSpPr>
          <p:nvPr>
            <p:ph type="sldNum" sz="quarter" idx="12"/>
          </p:nvPr>
        </p:nvSpPr>
        <p:spPr/>
        <p:txBody>
          <a:bodyPr/>
          <a:lstStyle/>
          <a:p>
            <a:fld id="{57897906-191C-45EC-B3CA-39A614D57F3A}" type="slidenum">
              <a:rPr lang="en-IN" smtClean="0"/>
              <a:t>‹#›</a:t>
            </a:fld>
            <a:endParaRPr lang="en-IN"/>
          </a:p>
        </p:txBody>
      </p:sp>
    </p:spTree>
    <p:extLst>
      <p:ext uri="{BB962C8B-B14F-4D97-AF65-F5344CB8AC3E}">
        <p14:creationId xmlns:p14="http://schemas.microsoft.com/office/powerpoint/2010/main" val="961279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E1AC-622D-4C0F-9D19-197FD3C58E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2627BF-AA29-467C-9613-E990B1F9E9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7D3097-59AC-42FA-B9C7-3E6E449168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9E65B0E-D0F5-42DD-BD07-42FABDABFA72}"/>
              </a:ext>
            </a:extLst>
          </p:cNvPr>
          <p:cNvSpPr>
            <a:spLocks noGrp="1"/>
          </p:cNvSpPr>
          <p:nvPr>
            <p:ph type="dt" sz="half" idx="10"/>
          </p:nvPr>
        </p:nvSpPr>
        <p:spPr/>
        <p:txBody>
          <a:bodyPr/>
          <a:lstStyle/>
          <a:p>
            <a:fld id="{3DB5DE8E-1188-417D-9280-4D45D42FDFE2}" type="datetimeFigureOut">
              <a:rPr lang="en-IN" smtClean="0"/>
              <a:t>06-12-2021</a:t>
            </a:fld>
            <a:endParaRPr lang="en-IN"/>
          </a:p>
        </p:txBody>
      </p:sp>
      <p:sp>
        <p:nvSpPr>
          <p:cNvPr id="6" name="Footer Placeholder 5">
            <a:extLst>
              <a:ext uri="{FF2B5EF4-FFF2-40B4-BE49-F238E27FC236}">
                <a16:creationId xmlns:a16="http://schemas.microsoft.com/office/drawing/2014/main" id="{DC4AD1A5-1FBC-4A47-8AB2-FCA5731E15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05182E-B075-4D6A-9B8D-0632375BE751}"/>
              </a:ext>
            </a:extLst>
          </p:cNvPr>
          <p:cNvSpPr>
            <a:spLocks noGrp="1"/>
          </p:cNvSpPr>
          <p:nvPr>
            <p:ph type="sldNum" sz="quarter" idx="12"/>
          </p:nvPr>
        </p:nvSpPr>
        <p:spPr/>
        <p:txBody>
          <a:bodyPr/>
          <a:lstStyle/>
          <a:p>
            <a:fld id="{57897906-191C-45EC-B3CA-39A614D57F3A}" type="slidenum">
              <a:rPr lang="en-IN" smtClean="0"/>
              <a:t>‹#›</a:t>
            </a:fld>
            <a:endParaRPr lang="en-IN"/>
          </a:p>
        </p:txBody>
      </p:sp>
    </p:spTree>
    <p:extLst>
      <p:ext uri="{BB962C8B-B14F-4D97-AF65-F5344CB8AC3E}">
        <p14:creationId xmlns:p14="http://schemas.microsoft.com/office/powerpoint/2010/main" val="1552048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E111D-30BB-486F-AE5A-4D5F99E89AA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A6C976-3509-49D8-80D7-ED2A8F3020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ABAD1A-3884-477A-B646-BA1A7ABE65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308048-4053-4911-B19F-53D83E860D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96BE8B-CFC1-41A0-8067-1FD4E8693F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ACB0372-3E58-4CB8-95D4-3BC93114E80D}"/>
              </a:ext>
            </a:extLst>
          </p:cNvPr>
          <p:cNvSpPr>
            <a:spLocks noGrp="1"/>
          </p:cNvSpPr>
          <p:nvPr>
            <p:ph type="dt" sz="half" idx="10"/>
          </p:nvPr>
        </p:nvSpPr>
        <p:spPr/>
        <p:txBody>
          <a:bodyPr/>
          <a:lstStyle/>
          <a:p>
            <a:fld id="{3DB5DE8E-1188-417D-9280-4D45D42FDFE2}" type="datetimeFigureOut">
              <a:rPr lang="en-IN" smtClean="0"/>
              <a:t>06-12-2021</a:t>
            </a:fld>
            <a:endParaRPr lang="en-IN"/>
          </a:p>
        </p:txBody>
      </p:sp>
      <p:sp>
        <p:nvSpPr>
          <p:cNvPr id="8" name="Footer Placeholder 7">
            <a:extLst>
              <a:ext uri="{FF2B5EF4-FFF2-40B4-BE49-F238E27FC236}">
                <a16:creationId xmlns:a16="http://schemas.microsoft.com/office/drawing/2014/main" id="{87A381DF-B254-4CD7-9666-DB08D70226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775F9B-69EC-42A8-AF1B-084C085E0DAB}"/>
              </a:ext>
            </a:extLst>
          </p:cNvPr>
          <p:cNvSpPr>
            <a:spLocks noGrp="1"/>
          </p:cNvSpPr>
          <p:nvPr>
            <p:ph type="sldNum" sz="quarter" idx="12"/>
          </p:nvPr>
        </p:nvSpPr>
        <p:spPr/>
        <p:txBody>
          <a:bodyPr/>
          <a:lstStyle/>
          <a:p>
            <a:fld id="{57897906-191C-45EC-B3CA-39A614D57F3A}" type="slidenum">
              <a:rPr lang="en-IN" smtClean="0"/>
              <a:t>‹#›</a:t>
            </a:fld>
            <a:endParaRPr lang="en-IN"/>
          </a:p>
        </p:txBody>
      </p:sp>
    </p:spTree>
    <p:extLst>
      <p:ext uri="{BB962C8B-B14F-4D97-AF65-F5344CB8AC3E}">
        <p14:creationId xmlns:p14="http://schemas.microsoft.com/office/powerpoint/2010/main" val="2571910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C558-FFAF-49B3-8663-601E4BEE2A3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4FBB1A-42BB-406D-8BD8-854F210CA725}"/>
              </a:ext>
            </a:extLst>
          </p:cNvPr>
          <p:cNvSpPr>
            <a:spLocks noGrp="1"/>
          </p:cNvSpPr>
          <p:nvPr>
            <p:ph type="dt" sz="half" idx="10"/>
          </p:nvPr>
        </p:nvSpPr>
        <p:spPr/>
        <p:txBody>
          <a:bodyPr/>
          <a:lstStyle/>
          <a:p>
            <a:fld id="{3DB5DE8E-1188-417D-9280-4D45D42FDFE2}" type="datetimeFigureOut">
              <a:rPr lang="en-IN" smtClean="0"/>
              <a:t>06-12-2021</a:t>
            </a:fld>
            <a:endParaRPr lang="en-IN"/>
          </a:p>
        </p:txBody>
      </p:sp>
      <p:sp>
        <p:nvSpPr>
          <p:cNvPr id="4" name="Footer Placeholder 3">
            <a:extLst>
              <a:ext uri="{FF2B5EF4-FFF2-40B4-BE49-F238E27FC236}">
                <a16:creationId xmlns:a16="http://schemas.microsoft.com/office/drawing/2014/main" id="{AA1A66F8-F9F9-4DD8-B6DD-90B2A65C951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1C0EEC8-6DA6-4B4E-934D-82A5D28D66D4}"/>
              </a:ext>
            </a:extLst>
          </p:cNvPr>
          <p:cNvSpPr>
            <a:spLocks noGrp="1"/>
          </p:cNvSpPr>
          <p:nvPr>
            <p:ph type="sldNum" sz="quarter" idx="12"/>
          </p:nvPr>
        </p:nvSpPr>
        <p:spPr/>
        <p:txBody>
          <a:bodyPr/>
          <a:lstStyle/>
          <a:p>
            <a:fld id="{57897906-191C-45EC-B3CA-39A614D57F3A}" type="slidenum">
              <a:rPr lang="en-IN" smtClean="0"/>
              <a:t>‹#›</a:t>
            </a:fld>
            <a:endParaRPr lang="en-IN"/>
          </a:p>
        </p:txBody>
      </p:sp>
    </p:spTree>
    <p:extLst>
      <p:ext uri="{BB962C8B-B14F-4D97-AF65-F5344CB8AC3E}">
        <p14:creationId xmlns:p14="http://schemas.microsoft.com/office/powerpoint/2010/main" val="1192906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3AA6E8-A94C-47A4-BBBC-5B47DFBD6735}"/>
              </a:ext>
            </a:extLst>
          </p:cNvPr>
          <p:cNvSpPr>
            <a:spLocks noGrp="1"/>
          </p:cNvSpPr>
          <p:nvPr>
            <p:ph type="dt" sz="half" idx="10"/>
          </p:nvPr>
        </p:nvSpPr>
        <p:spPr/>
        <p:txBody>
          <a:bodyPr/>
          <a:lstStyle/>
          <a:p>
            <a:fld id="{3DB5DE8E-1188-417D-9280-4D45D42FDFE2}" type="datetimeFigureOut">
              <a:rPr lang="en-IN" smtClean="0"/>
              <a:t>06-12-2021</a:t>
            </a:fld>
            <a:endParaRPr lang="en-IN"/>
          </a:p>
        </p:txBody>
      </p:sp>
      <p:sp>
        <p:nvSpPr>
          <p:cNvPr id="3" name="Footer Placeholder 2">
            <a:extLst>
              <a:ext uri="{FF2B5EF4-FFF2-40B4-BE49-F238E27FC236}">
                <a16:creationId xmlns:a16="http://schemas.microsoft.com/office/drawing/2014/main" id="{D500E251-1C96-48B9-B123-81B68EDD5E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6BB2B43-AA2E-49E5-B105-8247E4C0D107}"/>
              </a:ext>
            </a:extLst>
          </p:cNvPr>
          <p:cNvSpPr>
            <a:spLocks noGrp="1"/>
          </p:cNvSpPr>
          <p:nvPr>
            <p:ph type="sldNum" sz="quarter" idx="12"/>
          </p:nvPr>
        </p:nvSpPr>
        <p:spPr/>
        <p:txBody>
          <a:bodyPr/>
          <a:lstStyle/>
          <a:p>
            <a:fld id="{57897906-191C-45EC-B3CA-39A614D57F3A}" type="slidenum">
              <a:rPr lang="en-IN" smtClean="0"/>
              <a:t>‹#›</a:t>
            </a:fld>
            <a:endParaRPr lang="en-IN"/>
          </a:p>
        </p:txBody>
      </p:sp>
    </p:spTree>
    <p:extLst>
      <p:ext uri="{BB962C8B-B14F-4D97-AF65-F5344CB8AC3E}">
        <p14:creationId xmlns:p14="http://schemas.microsoft.com/office/powerpoint/2010/main" val="14847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E90E-4AF2-491F-AAC4-84D023BB2C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2552F7-7ED6-46D5-ACFC-60EBC08358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7205B9-4CAD-4FF6-A650-41C843731B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2ACBDD-E9B7-4BB0-B284-23025025DD18}"/>
              </a:ext>
            </a:extLst>
          </p:cNvPr>
          <p:cNvSpPr>
            <a:spLocks noGrp="1"/>
          </p:cNvSpPr>
          <p:nvPr>
            <p:ph type="dt" sz="half" idx="10"/>
          </p:nvPr>
        </p:nvSpPr>
        <p:spPr/>
        <p:txBody>
          <a:bodyPr/>
          <a:lstStyle/>
          <a:p>
            <a:fld id="{3DB5DE8E-1188-417D-9280-4D45D42FDFE2}" type="datetimeFigureOut">
              <a:rPr lang="en-IN" smtClean="0"/>
              <a:t>06-12-2021</a:t>
            </a:fld>
            <a:endParaRPr lang="en-IN"/>
          </a:p>
        </p:txBody>
      </p:sp>
      <p:sp>
        <p:nvSpPr>
          <p:cNvPr id="6" name="Footer Placeholder 5">
            <a:extLst>
              <a:ext uri="{FF2B5EF4-FFF2-40B4-BE49-F238E27FC236}">
                <a16:creationId xmlns:a16="http://schemas.microsoft.com/office/drawing/2014/main" id="{9B0519ED-9CBB-4840-9192-7A57661E67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D82E5D-5B5C-4BCA-8413-E0EAD5B57ADD}"/>
              </a:ext>
            </a:extLst>
          </p:cNvPr>
          <p:cNvSpPr>
            <a:spLocks noGrp="1"/>
          </p:cNvSpPr>
          <p:nvPr>
            <p:ph type="sldNum" sz="quarter" idx="12"/>
          </p:nvPr>
        </p:nvSpPr>
        <p:spPr/>
        <p:txBody>
          <a:bodyPr/>
          <a:lstStyle/>
          <a:p>
            <a:fld id="{57897906-191C-45EC-B3CA-39A614D57F3A}" type="slidenum">
              <a:rPr lang="en-IN" smtClean="0"/>
              <a:t>‹#›</a:t>
            </a:fld>
            <a:endParaRPr lang="en-IN"/>
          </a:p>
        </p:txBody>
      </p:sp>
    </p:spTree>
    <p:extLst>
      <p:ext uri="{BB962C8B-B14F-4D97-AF65-F5344CB8AC3E}">
        <p14:creationId xmlns:p14="http://schemas.microsoft.com/office/powerpoint/2010/main" val="3633342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AFEC1-0FC5-48FA-904B-C9D6C7B364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06FBA9F-BF36-48E8-9AF0-F354638A93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31DA81DF-0B84-4F53-B05E-96606DD36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2455F6-8110-429A-8930-513EED361365}"/>
              </a:ext>
            </a:extLst>
          </p:cNvPr>
          <p:cNvSpPr>
            <a:spLocks noGrp="1"/>
          </p:cNvSpPr>
          <p:nvPr>
            <p:ph type="dt" sz="half" idx="10"/>
          </p:nvPr>
        </p:nvSpPr>
        <p:spPr/>
        <p:txBody>
          <a:bodyPr/>
          <a:lstStyle/>
          <a:p>
            <a:fld id="{3DB5DE8E-1188-417D-9280-4D45D42FDFE2}" type="datetimeFigureOut">
              <a:rPr lang="en-IN" smtClean="0"/>
              <a:t>06-12-2021</a:t>
            </a:fld>
            <a:endParaRPr lang="en-IN"/>
          </a:p>
        </p:txBody>
      </p:sp>
      <p:sp>
        <p:nvSpPr>
          <p:cNvPr id="6" name="Footer Placeholder 5">
            <a:extLst>
              <a:ext uri="{FF2B5EF4-FFF2-40B4-BE49-F238E27FC236}">
                <a16:creationId xmlns:a16="http://schemas.microsoft.com/office/drawing/2014/main" id="{E8005D2F-7F53-4DA5-96C5-2165D4ECBA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918E60-5C18-45B4-9EF7-EC0D874DA4C8}"/>
              </a:ext>
            </a:extLst>
          </p:cNvPr>
          <p:cNvSpPr>
            <a:spLocks noGrp="1"/>
          </p:cNvSpPr>
          <p:nvPr>
            <p:ph type="sldNum" sz="quarter" idx="12"/>
          </p:nvPr>
        </p:nvSpPr>
        <p:spPr/>
        <p:txBody>
          <a:bodyPr/>
          <a:lstStyle/>
          <a:p>
            <a:fld id="{57897906-191C-45EC-B3CA-39A614D57F3A}" type="slidenum">
              <a:rPr lang="en-IN" smtClean="0"/>
              <a:t>‹#›</a:t>
            </a:fld>
            <a:endParaRPr lang="en-IN"/>
          </a:p>
        </p:txBody>
      </p:sp>
    </p:spTree>
    <p:extLst>
      <p:ext uri="{BB962C8B-B14F-4D97-AF65-F5344CB8AC3E}">
        <p14:creationId xmlns:p14="http://schemas.microsoft.com/office/powerpoint/2010/main" val="2885132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EC29FD-18E0-4F6B-ABCC-312F03C70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73FF4E-4133-4B4E-BC33-D538A75B28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64FE52-A515-4176-BF99-77B5D77D01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5DE8E-1188-417D-9280-4D45D42FDFE2}" type="datetimeFigureOut">
              <a:rPr lang="en-IN" smtClean="0"/>
              <a:t>06-12-2021</a:t>
            </a:fld>
            <a:endParaRPr lang="en-IN"/>
          </a:p>
        </p:txBody>
      </p:sp>
      <p:sp>
        <p:nvSpPr>
          <p:cNvPr id="5" name="Footer Placeholder 4">
            <a:extLst>
              <a:ext uri="{FF2B5EF4-FFF2-40B4-BE49-F238E27FC236}">
                <a16:creationId xmlns:a16="http://schemas.microsoft.com/office/drawing/2014/main" id="{64C3B48C-635B-4704-B8DC-A82BE39C19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5624D28-510F-4846-9C97-CDB89CF58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97906-191C-45EC-B3CA-39A614D57F3A}" type="slidenum">
              <a:rPr lang="en-IN" smtClean="0"/>
              <a:t>‹#›</a:t>
            </a:fld>
            <a:endParaRPr lang="en-IN"/>
          </a:p>
        </p:txBody>
      </p:sp>
    </p:spTree>
    <p:extLst>
      <p:ext uri="{BB962C8B-B14F-4D97-AF65-F5344CB8AC3E}">
        <p14:creationId xmlns:p14="http://schemas.microsoft.com/office/powerpoint/2010/main" val="2163688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D2EDC-487B-49EB-A599-8394AEDDFE26}"/>
              </a:ext>
            </a:extLst>
          </p:cNvPr>
          <p:cNvSpPr>
            <a:spLocks noGrp="1"/>
          </p:cNvSpPr>
          <p:nvPr>
            <p:ph type="ctrTitle"/>
          </p:nvPr>
        </p:nvSpPr>
        <p:spPr/>
        <p:txBody>
          <a:bodyPr>
            <a:normAutofit/>
          </a:bodyPr>
          <a:lstStyle/>
          <a:p>
            <a:r>
              <a:rPr lang="en-IN" sz="4000" dirty="0"/>
              <a:t>DSCI-633 FINAL PROJECT PRESENTATION</a:t>
            </a:r>
          </a:p>
        </p:txBody>
      </p:sp>
      <p:sp>
        <p:nvSpPr>
          <p:cNvPr id="3" name="Subtitle 2">
            <a:extLst>
              <a:ext uri="{FF2B5EF4-FFF2-40B4-BE49-F238E27FC236}">
                <a16:creationId xmlns:a16="http://schemas.microsoft.com/office/drawing/2014/main" id="{1C773121-3AE2-42E9-B840-60BCAC4437E9}"/>
              </a:ext>
            </a:extLst>
          </p:cNvPr>
          <p:cNvSpPr>
            <a:spLocks noGrp="1"/>
          </p:cNvSpPr>
          <p:nvPr>
            <p:ph type="subTitle" idx="1"/>
          </p:nvPr>
        </p:nvSpPr>
        <p:spPr/>
        <p:txBody>
          <a:bodyPr/>
          <a:lstStyle/>
          <a:p>
            <a:r>
              <a:rPr lang="en-IN" dirty="0"/>
              <a:t>ADITYA THAKUR</a:t>
            </a:r>
          </a:p>
        </p:txBody>
      </p:sp>
      <p:pic>
        <p:nvPicPr>
          <p:cNvPr id="9" name="Audio 8">
            <a:hlinkClick r:id="" action="ppaction://media"/>
            <a:extLst>
              <a:ext uri="{FF2B5EF4-FFF2-40B4-BE49-F238E27FC236}">
                <a16:creationId xmlns:a16="http://schemas.microsoft.com/office/drawing/2014/main" id="{D96189F3-8043-4119-8F1D-E9B2004D0AE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148357125"/>
      </p:ext>
    </p:extLst>
  </p:cSld>
  <p:clrMapOvr>
    <a:masterClrMapping/>
  </p:clrMapOvr>
  <mc:AlternateContent xmlns:mc="http://schemas.openxmlformats.org/markup-compatibility/2006">
    <mc:Choice xmlns:p14="http://schemas.microsoft.com/office/powerpoint/2010/main" Requires="p14">
      <p:transition spd="slow" p14:dur="2000" advTm="19335"/>
    </mc:Choice>
    <mc:Fallback>
      <p:transition spd="slow" advTm="19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56D1-01FC-4F6C-AFFD-3011E8093B3A}"/>
              </a:ext>
            </a:extLst>
          </p:cNvPr>
          <p:cNvSpPr>
            <a:spLocks noGrp="1"/>
          </p:cNvSpPr>
          <p:nvPr>
            <p:ph type="title"/>
          </p:nvPr>
        </p:nvSpPr>
        <p:spPr>
          <a:xfrm>
            <a:off x="838200" y="-62143"/>
            <a:ext cx="10515600" cy="976543"/>
          </a:xfrm>
        </p:spPr>
        <p:txBody>
          <a:bodyPr>
            <a:normAutofit/>
          </a:bodyPr>
          <a:lstStyle/>
          <a:p>
            <a:r>
              <a:rPr lang="en-IN" sz="2000" dirty="0">
                <a:latin typeface="Arial" panose="020B0604020202020204" pitchFamily="34" charset="0"/>
                <a:cs typeface="Arial" panose="020B0604020202020204" pitchFamily="34" charset="0"/>
              </a:rPr>
              <a:t>UNDERSAMPLING STRATEGIES: RANDOM UNDERSAMPLING</a:t>
            </a:r>
          </a:p>
        </p:txBody>
      </p:sp>
      <p:pic>
        <p:nvPicPr>
          <p:cNvPr id="5" name="Content Placeholder 4">
            <a:extLst>
              <a:ext uri="{FF2B5EF4-FFF2-40B4-BE49-F238E27FC236}">
                <a16:creationId xmlns:a16="http://schemas.microsoft.com/office/drawing/2014/main" id="{D594F7D6-25DB-4AC6-8D66-F0688799426A}"/>
              </a:ext>
            </a:extLst>
          </p:cNvPr>
          <p:cNvPicPr>
            <a:picLocks noGrp="1" noChangeAspect="1"/>
          </p:cNvPicPr>
          <p:nvPr>
            <p:ph idx="1"/>
          </p:nvPr>
        </p:nvPicPr>
        <p:blipFill>
          <a:blip r:embed="rId2"/>
          <a:stretch>
            <a:fillRect/>
          </a:stretch>
        </p:blipFill>
        <p:spPr>
          <a:xfrm>
            <a:off x="2233406" y="1202416"/>
            <a:ext cx="6332043" cy="3951071"/>
          </a:xfrm>
        </p:spPr>
      </p:pic>
      <p:sp>
        <p:nvSpPr>
          <p:cNvPr id="7" name="TextBox 6">
            <a:extLst>
              <a:ext uri="{FF2B5EF4-FFF2-40B4-BE49-F238E27FC236}">
                <a16:creationId xmlns:a16="http://schemas.microsoft.com/office/drawing/2014/main" id="{D7991356-4C0E-4BD8-BDDA-3052B12EB409}"/>
              </a:ext>
            </a:extLst>
          </p:cNvPr>
          <p:cNvSpPr txBox="1"/>
          <p:nvPr/>
        </p:nvSpPr>
        <p:spPr>
          <a:xfrm>
            <a:off x="665826" y="754602"/>
            <a:ext cx="11651202" cy="5262979"/>
          </a:xfrm>
          <a:prstGeom prst="rect">
            <a:avLst/>
          </a:prstGeom>
          <a:noFill/>
        </p:spPr>
        <p:txBody>
          <a:bodyPr wrap="square">
            <a:spAutoFit/>
          </a:bodyPr>
          <a:lstStyle/>
          <a:p>
            <a:pPr marL="285750" indent="-285750">
              <a:buFont typeface="Arial" panose="020B0604020202020204" pitchFamily="34" charset="0"/>
              <a:buChar char="•"/>
            </a:pPr>
            <a:r>
              <a:rPr lang="en-IN" sz="1600" dirty="0"/>
              <a:t>Randomly delete the samples of the majority class from the training </a:t>
            </a:r>
            <a:r>
              <a:rPr lang="en-IN" sz="1600"/>
              <a:t>set to </a:t>
            </a:r>
            <a:r>
              <a:rPr lang="en-IN" sz="1600" dirty="0"/>
              <a:t>make the classes balanced. </a:t>
            </a:r>
          </a:p>
          <a:p>
            <a:pPr marL="285750" indent="-285750">
              <a:buFont typeface="Arial" panose="020B0604020202020204" pitchFamily="34" charset="0"/>
              <a:buChar char="•"/>
            </a:pPr>
            <a:endParaRPr lang="en-IN" sz="1600" dirty="0"/>
          </a:p>
          <a:p>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a:p>
            <a:endParaRPr lang="en-IN" sz="1600" dirty="0"/>
          </a:p>
          <a:p>
            <a:pPr marL="285750" indent="-285750">
              <a:buFont typeface="Arial" panose="020B0604020202020204" pitchFamily="34" charset="0"/>
              <a:buChar char="•"/>
            </a:pPr>
            <a:r>
              <a:rPr lang="en-IN" sz="1600" dirty="0"/>
              <a:t>Fitting logistic regression model on the training set and evaluating on the validation set using Stratified 5-Fold.</a:t>
            </a:r>
          </a:p>
          <a:p>
            <a:endParaRPr lang="en-IN" sz="1600" dirty="0"/>
          </a:p>
          <a:p>
            <a:pPr marL="285750" indent="-285750">
              <a:buFont typeface="Arial" panose="020B0604020202020204" pitchFamily="34" charset="0"/>
              <a:buChar char="•"/>
            </a:pPr>
            <a:endParaRPr lang="en-IN" sz="1600" dirty="0"/>
          </a:p>
        </p:txBody>
      </p:sp>
      <p:pic>
        <p:nvPicPr>
          <p:cNvPr id="9" name="Picture 8">
            <a:extLst>
              <a:ext uri="{FF2B5EF4-FFF2-40B4-BE49-F238E27FC236}">
                <a16:creationId xmlns:a16="http://schemas.microsoft.com/office/drawing/2014/main" id="{4751AF85-C085-468E-AB93-26E3568CD029}"/>
              </a:ext>
            </a:extLst>
          </p:cNvPr>
          <p:cNvPicPr>
            <a:picLocks noChangeAspect="1"/>
          </p:cNvPicPr>
          <p:nvPr/>
        </p:nvPicPr>
        <p:blipFill>
          <a:blip r:embed="rId3"/>
          <a:stretch>
            <a:fillRect/>
          </a:stretch>
        </p:blipFill>
        <p:spPr>
          <a:xfrm>
            <a:off x="665826" y="5518873"/>
            <a:ext cx="10468950" cy="1183768"/>
          </a:xfrm>
          <a:prstGeom prst="rect">
            <a:avLst/>
          </a:prstGeom>
        </p:spPr>
      </p:pic>
    </p:spTree>
    <p:extLst>
      <p:ext uri="{BB962C8B-B14F-4D97-AF65-F5344CB8AC3E}">
        <p14:creationId xmlns:p14="http://schemas.microsoft.com/office/powerpoint/2010/main" val="1182464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2A20-5361-46D5-B662-DB2732D00D91}"/>
              </a:ext>
            </a:extLst>
          </p:cNvPr>
          <p:cNvSpPr>
            <a:spLocks noGrp="1"/>
          </p:cNvSpPr>
          <p:nvPr>
            <p:ph type="title"/>
          </p:nvPr>
        </p:nvSpPr>
        <p:spPr>
          <a:xfrm>
            <a:off x="838200" y="-1020931"/>
            <a:ext cx="10515600" cy="2539013"/>
          </a:xfrm>
        </p:spPr>
        <p:txBody>
          <a:bodyPr>
            <a:normAutofit/>
          </a:bodyPr>
          <a:lstStyle/>
          <a:p>
            <a:r>
              <a:rPr lang="en-IN" sz="2000" dirty="0">
                <a:latin typeface="Arial" panose="020B0604020202020204" pitchFamily="34" charset="0"/>
                <a:cs typeface="Arial" panose="020B0604020202020204" pitchFamily="34" charset="0"/>
              </a:rPr>
              <a:t>UNDERSAMPLING STRATEGIES: NEAR MISS</a:t>
            </a:r>
            <a:endParaRPr lang="en-IN" sz="2000" dirty="0"/>
          </a:p>
        </p:txBody>
      </p:sp>
      <p:sp>
        <p:nvSpPr>
          <p:cNvPr id="3" name="Content Placeholder 2">
            <a:extLst>
              <a:ext uri="{FF2B5EF4-FFF2-40B4-BE49-F238E27FC236}">
                <a16:creationId xmlns:a16="http://schemas.microsoft.com/office/drawing/2014/main" id="{C60C7301-4C61-4F0B-AA64-B5B34399BAD6}"/>
              </a:ext>
            </a:extLst>
          </p:cNvPr>
          <p:cNvSpPr>
            <a:spLocks noGrp="1"/>
          </p:cNvSpPr>
          <p:nvPr>
            <p:ph idx="1"/>
          </p:nvPr>
        </p:nvSpPr>
        <p:spPr>
          <a:xfrm>
            <a:off x="838200" y="514905"/>
            <a:ext cx="10515600" cy="5662058"/>
          </a:xfrm>
        </p:spPr>
        <p:txBody>
          <a:bodyPr>
            <a:normAutofit/>
          </a:bodyPr>
          <a:lstStyle/>
          <a:p>
            <a:r>
              <a:rPr lang="en-IN" sz="1600" dirty="0"/>
              <a:t>Discards the majority class samples that are nearest </a:t>
            </a:r>
            <a:r>
              <a:rPr lang="en-IN" sz="1600" dirty="0" err="1"/>
              <a:t>neighbors</a:t>
            </a:r>
            <a:r>
              <a:rPr lang="en-IN" sz="1600" dirty="0"/>
              <a:t> of minority class samples.</a:t>
            </a:r>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r>
              <a:rPr lang="en-IN" sz="1600" dirty="0"/>
              <a:t>Fitting logistic regression model on the training set and evaluating on the validation set using Stratified 5-Fold.</a:t>
            </a:r>
          </a:p>
          <a:p>
            <a:pPr marL="0" indent="0">
              <a:buNone/>
            </a:pPr>
            <a:endParaRPr lang="en-IN" sz="1600" dirty="0"/>
          </a:p>
          <a:p>
            <a:endParaRPr lang="en-IN" sz="1600" dirty="0"/>
          </a:p>
        </p:txBody>
      </p:sp>
      <p:pic>
        <p:nvPicPr>
          <p:cNvPr id="5" name="Picture 4">
            <a:extLst>
              <a:ext uri="{FF2B5EF4-FFF2-40B4-BE49-F238E27FC236}">
                <a16:creationId xmlns:a16="http://schemas.microsoft.com/office/drawing/2014/main" id="{EAAFC4EE-A180-4CE1-8D6D-DB2D9CB4703F}"/>
              </a:ext>
            </a:extLst>
          </p:cNvPr>
          <p:cNvPicPr>
            <a:picLocks noChangeAspect="1"/>
          </p:cNvPicPr>
          <p:nvPr/>
        </p:nvPicPr>
        <p:blipFill>
          <a:blip r:embed="rId2"/>
          <a:stretch>
            <a:fillRect/>
          </a:stretch>
        </p:blipFill>
        <p:spPr>
          <a:xfrm>
            <a:off x="2251232" y="870010"/>
            <a:ext cx="6590927" cy="4138865"/>
          </a:xfrm>
          <a:prstGeom prst="rect">
            <a:avLst/>
          </a:prstGeom>
        </p:spPr>
      </p:pic>
      <p:pic>
        <p:nvPicPr>
          <p:cNvPr id="7" name="Picture 6">
            <a:extLst>
              <a:ext uri="{FF2B5EF4-FFF2-40B4-BE49-F238E27FC236}">
                <a16:creationId xmlns:a16="http://schemas.microsoft.com/office/drawing/2014/main" id="{9B7C01C3-8DC2-49EC-A9F8-B0568D968268}"/>
              </a:ext>
            </a:extLst>
          </p:cNvPr>
          <p:cNvPicPr>
            <a:picLocks noChangeAspect="1"/>
          </p:cNvPicPr>
          <p:nvPr/>
        </p:nvPicPr>
        <p:blipFill>
          <a:blip r:embed="rId3"/>
          <a:stretch>
            <a:fillRect/>
          </a:stretch>
        </p:blipFill>
        <p:spPr>
          <a:xfrm>
            <a:off x="609183" y="5340290"/>
            <a:ext cx="11115675" cy="1295400"/>
          </a:xfrm>
          <a:prstGeom prst="rect">
            <a:avLst/>
          </a:prstGeom>
        </p:spPr>
      </p:pic>
    </p:spTree>
    <p:extLst>
      <p:ext uri="{BB962C8B-B14F-4D97-AF65-F5344CB8AC3E}">
        <p14:creationId xmlns:p14="http://schemas.microsoft.com/office/powerpoint/2010/main" val="81795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4B84F-FC58-4EBD-9A71-AA653D5094A4}"/>
              </a:ext>
            </a:extLst>
          </p:cNvPr>
          <p:cNvSpPr>
            <a:spLocks noGrp="1"/>
          </p:cNvSpPr>
          <p:nvPr>
            <p:ph type="title"/>
          </p:nvPr>
        </p:nvSpPr>
        <p:spPr>
          <a:xfrm>
            <a:off x="838200" y="-1118585"/>
            <a:ext cx="10515600" cy="2618911"/>
          </a:xfrm>
        </p:spPr>
        <p:txBody>
          <a:bodyPr>
            <a:normAutofit/>
          </a:bodyPr>
          <a:lstStyle/>
          <a:p>
            <a:r>
              <a:rPr lang="en-IN" sz="2000" dirty="0">
                <a:latin typeface="Arial" panose="020B0604020202020204" pitchFamily="34" charset="0"/>
                <a:cs typeface="Arial" panose="020B0604020202020204" pitchFamily="34" charset="0"/>
              </a:rPr>
              <a:t>COMPARING VALIDATION RESULTS</a:t>
            </a:r>
          </a:p>
        </p:txBody>
      </p:sp>
      <p:pic>
        <p:nvPicPr>
          <p:cNvPr id="5" name="Content Placeholder 4">
            <a:extLst>
              <a:ext uri="{FF2B5EF4-FFF2-40B4-BE49-F238E27FC236}">
                <a16:creationId xmlns:a16="http://schemas.microsoft.com/office/drawing/2014/main" id="{3D96EBBF-66ED-464E-843D-F4380B80C96D}"/>
              </a:ext>
            </a:extLst>
          </p:cNvPr>
          <p:cNvPicPr>
            <a:picLocks noGrp="1" noChangeAspect="1"/>
          </p:cNvPicPr>
          <p:nvPr>
            <p:ph idx="1"/>
          </p:nvPr>
        </p:nvPicPr>
        <p:blipFill>
          <a:blip r:embed="rId2"/>
          <a:stretch>
            <a:fillRect/>
          </a:stretch>
        </p:blipFill>
        <p:spPr>
          <a:xfrm>
            <a:off x="838200" y="330802"/>
            <a:ext cx="8674883" cy="2838526"/>
          </a:xfrm>
        </p:spPr>
      </p:pic>
      <p:sp>
        <p:nvSpPr>
          <p:cNvPr id="7" name="TextBox 6">
            <a:extLst>
              <a:ext uri="{FF2B5EF4-FFF2-40B4-BE49-F238E27FC236}">
                <a16:creationId xmlns:a16="http://schemas.microsoft.com/office/drawing/2014/main" id="{7848AA79-5F93-411D-B2B6-F5B79346ED94}"/>
              </a:ext>
            </a:extLst>
          </p:cNvPr>
          <p:cNvSpPr txBox="1"/>
          <p:nvPr/>
        </p:nvSpPr>
        <p:spPr>
          <a:xfrm>
            <a:off x="976544" y="3169328"/>
            <a:ext cx="10200442" cy="1323439"/>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optimized model from the above results seems to be Logistic Regression with Near Miss </a:t>
            </a:r>
            <a:r>
              <a:rPr lang="en-IN" sz="1600" dirty="0" err="1"/>
              <a:t>Undersampling</a:t>
            </a:r>
            <a:r>
              <a:rPr lang="en-IN" sz="1600" dirty="0"/>
              <a:t> which has an F-5 score of 0.566</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However, since we are using Logistic Regression which gives a probability model associated with the predictions, we can threshold our classifier to a minimum limit that gives us a slightly better F-5 score.</a:t>
            </a:r>
          </a:p>
        </p:txBody>
      </p:sp>
    </p:spTree>
    <p:extLst>
      <p:ext uri="{BB962C8B-B14F-4D97-AF65-F5344CB8AC3E}">
        <p14:creationId xmlns:p14="http://schemas.microsoft.com/office/powerpoint/2010/main" val="564879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2FAE2-AD0E-46CF-BC43-D9E4B9C89501}"/>
              </a:ext>
            </a:extLst>
          </p:cNvPr>
          <p:cNvSpPr>
            <a:spLocks noGrp="1"/>
          </p:cNvSpPr>
          <p:nvPr>
            <p:ph type="title"/>
          </p:nvPr>
        </p:nvSpPr>
        <p:spPr>
          <a:xfrm>
            <a:off x="838200" y="-905521"/>
            <a:ext cx="10515600" cy="2596210"/>
          </a:xfrm>
        </p:spPr>
        <p:txBody>
          <a:bodyPr>
            <a:normAutofit/>
          </a:bodyPr>
          <a:lstStyle/>
          <a:p>
            <a:r>
              <a:rPr lang="en-IN" sz="2000" dirty="0">
                <a:latin typeface="Arial" panose="020B0604020202020204" pitchFamily="34" charset="0"/>
                <a:cs typeface="Arial" panose="020B0604020202020204" pitchFamily="34" charset="0"/>
              </a:rPr>
              <a:t>HYPERPARAMETER TUNING / SETTING MINIMUM THRESHOLD</a:t>
            </a:r>
          </a:p>
        </p:txBody>
      </p:sp>
      <p:sp>
        <p:nvSpPr>
          <p:cNvPr id="3" name="Content Placeholder 2">
            <a:extLst>
              <a:ext uri="{FF2B5EF4-FFF2-40B4-BE49-F238E27FC236}">
                <a16:creationId xmlns:a16="http://schemas.microsoft.com/office/drawing/2014/main" id="{3E0ED7CE-D3A5-4034-88BB-8F1FD5EEEE23}"/>
              </a:ext>
            </a:extLst>
          </p:cNvPr>
          <p:cNvSpPr>
            <a:spLocks noGrp="1"/>
          </p:cNvSpPr>
          <p:nvPr>
            <p:ph idx="1"/>
          </p:nvPr>
        </p:nvSpPr>
        <p:spPr>
          <a:xfrm>
            <a:off x="838200" y="577049"/>
            <a:ext cx="10515600" cy="5599914"/>
          </a:xfrm>
        </p:spPr>
        <p:txBody>
          <a:bodyPr>
            <a:normAutofit/>
          </a:bodyPr>
          <a:lstStyle/>
          <a:p>
            <a:r>
              <a:rPr lang="en-IN" sz="1600" dirty="0"/>
              <a:t>Considered each score returned by the classifier as a threshold value. Predicted positive label above this threshold value and negative label below this threshold value.</a:t>
            </a:r>
          </a:p>
          <a:p>
            <a:r>
              <a:rPr lang="en-IN" sz="1600" dirty="0"/>
              <a:t>Calculated the precision, recall and F-5 score for each threshold value. Selected the optimal threshold value which yielded an F-5 score &gt; 60%.</a:t>
            </a:r>
          </a:p>
          <a:p>
            <a:r>
              <a:rPr lang="en-IN" sz="1600" dirty="0"/>
              <a:t>Got a threshold value of 0.455</a:t>
            </a:r>
          </a:p>
          <a:p>
            <a:endParaRPr lang="en-IN" sz="1600" dirty="0"/>
          </a:p>
          <a:p>
            <a:endParaRPr lang="en-IN" sz="1600" dirty="0"/>
          </a:p>
          <a:p>
            <a:endParaRPr lang="en-IN" sz="1600" dirty="0"/>
          </a:p>
          <a:p>
            <a:endParaRPr lang="en-IN" sz="1600" dirty="0"/>
          </a:p>
          <a:p>
            <a:r>
              <a:rPr lang="en-IN" sz="1600" dirty="0"/>
              <a:t>Evaluated the optimized model on validation set and predictions done using minimum threshold found</a:t>
            </a:r>
          </a:p>
          <a:p>
            <a:pPr marL="0" indent="0">
              <a:buNone/>
            </a:pPr>
            <a:endParaRPr lang="en-IN" sz="1600" dirty="0"/>
          </a:p>
          <a:p>
            <a:pPr marL="0" indent="0">
              <a:buNone/>
            </a:pPr>
            <a:endParaRPr lang="en-IN" sz="1600" dirty="0"/>
          </a:p>
        </p:txBody>
      </p:sp>
      <p:pic>
        <p:nvPicPr>
          <p:cNvPr id="5" name="Picture 4">
            <a:extLst>
              <a:ext uri="{FF2B5EF4-FFF2-40B4-BE49-F238E27FC236}">
                <a16:creationId xmlns:a16="http://schemas.microsoft.com/office/drawing/2014/main" id="{3C958385-EA20-4E76-B05E-A1BB2D2397A0}"/>
              </a:ext>
            </a:extLst>
          </p:cNvPr>
          <p:cNvPicPr>
            <a:picLocks noChangeAspect="1"/>
          </p:cNvPicPr>
          <p:nvPr/>
        </p:nvPicPr>
        <p:blipFill>
          <a:blip r:embed="rId2"/>
          <a:stretch>
            <a:fillRect/>
          </a:stretch>
        </p:blipFill>
        <p:spPr>
          <a:xfrm>
            <a:off x="719369" y="2148281"/>
            <a:ext cx="7219950" cy="1228725"/>
          </a:xfrm>
          <a:prstGeom prst="rect">
            <a:avLst/>
          </a:prstGeom>
        </p:spPr>
      </p:pic>
      <p:pic>
        <p:nvPicPr>
          <p:cNvPr id="7" name="Picture 6">
            <a:extLst>
              <a:ext uri="{FF2B5EF4-FFF2-40B4-BE49-F238E27FC236}">
                <a16:creationId xmlns:a16="http://schemas.microsoft.com/office/drawing/2014/main" id="{7983A9C0-5DFD-4F23-ABC4-A5E8B8A6558F}"/>
              </a:ext>
            </a:extLst>
          </p:cNvPr>
          <p:cNvPicPr>
            <a:picLocks noChangeAspect="1"/>
          </p:cNvPicPr>
          <p:nvPr/>
        </p:nvPicPr>
        <p:blipFill>
          <a:blip r:embed="rId3"/>
          <a:stretch>
            <a:fillRect/>
          </a:stretch>
        </p:blipFill>
        <p:spPr>
          <a:xfrm>
            <a:off x="838200" y="3735626"/>
            <a:ext cx="7686675" cy="1123950"/>
          </a:xfrm>
          <a:prstGeom prst="rect">
            <a:avLst/>
          </a:prstGeom>
        </p:spPr>
      </p:pic>
      <p:pic>
        <p:nvPicPr>
          <p:cNvPr id="9" name="Picture 8">
            <a:extLst>
              <a:ext uri="{FF2B5EF4-FFF2-40B4-BE49-F238E27FC236}">
                <a16:creationId xmlns:a16="http://schemas.microsoft.com/office/drawing/2014/main" id="{24E6E052-304D-4F3D-85D3-D51CDE2A2E59}"/>
              </a:ext>
            </a:extLst>
          </p:cNvPr>
          <p:cNvPicPr>
            <a:picLocks noChangeAspect="1"/>
          </p:cNvPicPr>
          <p:nvPr/>
        </p:nvPicPr>
        <p:blipFill>
          <a:blip r:embed="rId4"/>
          <a:stretch>
            <a:fillRect/>
          </a:stretch>
        </p:blipFill>
        <p:spPr>
          <a:xfrm>
            <a:off x="618986" y="5013248"/>
            <a:ext cx="9782175" cy="1343025"/>
          </a:xfrm>
          <a:prstGeom prst="rect">
            <a:avLst/>
          </a:prstGeom>
        </p:spPr>
      </p:pic>
    </p:spTree>
    <p:extLst>
      <p:ext uri="{BB962C8B-B14F-4D97-AF65-F5344CB8AC3E}">
        <p14:creationId xmlns:p14="http://schemas.microsoft.com/office/powerpoint/2010/main" val="42452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8DF75-7683-4F10-8D38-A14E6A87F2C6}"/>
              </a:ext>
            </a:extLst>
          </p:cNvPr>
          <p:cNvSpPr>
            <a:spLocks noGrp="1"/>
          </p:cNvSpPr>
          <p:nvPr>
            <p:ph type="title"/>
          </p:nvPr>
        </p:nvSpPr>
        <p:spPr>
          <a:xfrm>
            <a:off x="838200" y="-932154"/>
            <a:ext cx="10515600" cy="2237172"/>
          </a:xfrm>
        </p:spPr>
        <p:txBody>
          <a:bodyPr>
            <a:normAutofit/>
          </a:bodyPr>
          <a:lstStyle/>
          <a:p>
            <a:r>
              <a:rPr lang="en-IN" sz="2000" dirty="0">
                <a:latin typeface="Arial" panose="020B0604020202020204" pitchFamily="34" charset="0"/>
                <a:cs typeface="Arial" panose="020B0604020202020204" pitchFamily="34" charset="0"/>
              </a:rPr>
              <a:t>EVALUATING FINAL MODEL ON TEST SET</a:t>
            </a:r>
          </a:p>
        </p:txBody>
      </p:sp>
      <p:pic>
        <p:nvPicPr>
          <p:cNvPr id="5" name="Content Placeholder 4">
            <a:extLst>
              <a:ext uri="{FF2B5EF4-FFF2-40B4-BE49-F238E27FC236}">
                <a16:creationId xmlns:a16="http://schemas.microsoft.com/office/drawing/2014/main" id="{B373B11F-3B00-413E-AEEC-4E98FD74FB91}"/>
              </a:ext>
            </a:extLst>
          </p:cNvPr>
          <p:cNvPicPr>
            <a:picLocks noGrp="1" noChangeAspect="1"/>
          </p:cNvPicPr>
          <p:nvPr>
            <p:ph idx="1"/>
          </p:nvPr>
        </p:nvPicPr>
        <p:blipFill>
          <a:blip r:embed="rId2"/>
          <a:stretch>
            <a:fillRect/>
          </a:stretch>
        </p:blipFill>
        <p:spPr>
          <a:xfrm>
            <a:off x="350483" y="346229"/>
            <a:ext cx="7065783" cy="2032987"/>
          </a:xfrm>
        </p:spPr>
      </p:pic>
      <p:pic>
        <p:nvPicPr>
          <p:cNvPr id="7" name="Picture 6">
            <a:extLst>
              <a:ext uri="{FF2B5EF4-FFF2-40B4-BE49-F238E27FC236}">
                <a16:creationId xmlns:a16="http://schemas.microsoft.com/office/drawing/2014/main" id="{FE0323C1-C13E-45C2-BD01-F3EE416F0687}"/>
              </a:ext>
            </a:extLst>
          </p:cNvPr>
          <p:cNvPicPr>
            <a:picLocks noChangeAspect="1"/>
          </p:cNvPicPr>
          <p:nvPr/>
        </p:nvPicPr>
        <p:blipFill>
          <a:blip r:embed="rId3"/>
          <a:stretch>
            <a:fillRect/>
          </a:stretch>
        </p:blipFill>
        <p:spPr>
          <a:xfrm>
            <a:off x="7307433" y="4849797"/>
            <a:ext cx="4464358" cy="1132748"/>
          </a:xfrm>
          <a:prstGeom prst="rect">
            <a:avLst/>
          </a:prstGeom>
        </p:spPr>
      </p:pic>
      <p:pic>
        <p:nvPicPr>
          <p:cNvPr id="9" name="Picture 8">
            <a:extLst>
              <a:ext uri="{FF2B5EF4-FFF2-40B4-BE49-F238E27FC236}">
                <a16:creationId xmlns:a16="http://schemas.microsoft.com/office/drawing/2014/main" id="{B8888640-9614-48CB-9776-C83A0F56E613}"/>
              </a:ext>
            </a:extLst>
          </p:cNvPr>
          <p:cNvPicPr>
            <a:picLocks noChangeAspect="1"/>
          </p:cNvPicPr>
          <p:nvPr/>
        </p:nvPicPr>
        <p:blipFill>
          <a:blip r:embed="rId4"/>
          <a:stretch>
            <a:fillRect/>
          </a:stretch>
        </p:blipFill>
        <p:spPr>
          <a:xfrm>
            <a:off x="6808296" y="346230"/>
            <a:ext cx="5319544" cy="4132556"/>
          </a:xfrm>
          <a:prstGeom prst="rect">
            <a:avLst/>
          </a:prstGeom>
        </p:spPr>
      </p:pic>
      <p:pic>
        <p:nvPicPr>
          <p:cNvPr id="11" name="Picture 10">
            <a:extLst>
              <a:ext uri="{FF2B5EF4-FFF2-40B4-BE49-F238E27FC236}">
                <a16:creationId xmlns:a16="http://schemas.microsoft.com/office/drawing/2014/main" id="{D0D3A822-A8AC-4AAA-BA02-39DC66D80A0E}"/>
              </a:ext>
            </a:extLst>
          </p:cNvPr>
          <p:cNvPicPr>
            <a:picLocks noChangeAspect="1"/>
          </p:cNvPicPr>
          <p:nvPr/>
        </p:nvPicPr>
        <p:blipFill>
          <a:blip r:embed="rId5"/>
          <a:stretch>
            <a:fillRect/>
          </a:stretch>
        </p:blipFill>
        <p:spPr>
          <a:xfrm>
            <a:off x="350484" y="2191733"/>
            <a:ext cx="6384267" cy="4590807"/>
          </a:xfrm>
          <a:prstGeom prst="rect">
            <a:avLst/>
          </a:prstGeom>
        </p:spPr>
      </p:pic>
    </p:spTree>
    <p:extLst>
      <p:ext uri="{BB962C8B-B14F-4D97-AF65-F5344CB8AC3E}">
        <p14:creationId xmlns:p14="http://schemas.microsoft.com/office/powerpoint/2010/main" val="3801256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2CEB2-A89D-449D-B709-3A697FF7D73F}"/>
              </a:ext>
            </a:extLst>
          </p:cNvPr>
          <p:cNvSpPr>
            <a:spLocks noGrp="1"/>
          </p:cNvSpPr>
          <p:nvPr>
            <p:ph type="title"/>
          </p:nvPr>
        </p:nvSpPr>
        <p:spPr>
          <a:xfrm>
            <a:off x="838200" y="159799"/>
            <a:ext cx="10515600" cy="372861"/>
          </a:xfrm>
        </p:spPr>
        <p:txBody>
          <a:bodyPr>
            <a:noAutofit/>
          </a:bodyPr>
          <a:lstStyle/>
          <a:p>
            <a:r>
              <a:rPr lang="en-IN" sz="2800" dirty="0">
                <a:latin typeface="Arial" panose="020B0604020202020204" pitchFamily="34" charset="0"/>
                <a:cs typeface="Arial" panose="020B0604020202020204" pitchFamily="34" charset="0"/>
              </a:rPr>
              <a:t>CONCLUSION</a:t>
            </a:r>
          </a:p>
        </p:txBody>
      </p:sp>
      <p:sp>
        <p:nvSpPr>
          <p:cNvPr id="3" name="Content Placeholder 2">
            <a:extLst>
              <a:ext uri="{FF2B5EF4-FFF2-40B4-BE49-F238E27FC236}">
                <a16:creationId xmlns:a16="http://schemas.microsoft.com/office/drawing/2014/main" id="{9F89AC1E-A228-4764-A454-4DA84DC0D169}"/>
              </a:ext>
            </a:extLst>
          </p:cNvPr>
          <p:cNvSpPr>
            <a:spLocks noGrp="1"/>
          </p:cNvSpPr>
          <p:nvPr>
            <p:ph idx="1"/>
          </p:nvPr>
        </p:nvSpPr>
        <p:spPr>
          <a:xfrm>
            <a:off x="838200" y="532660"/>
            <a:ext cx="10515600" cy="5644303"/>
          </a:xfrm>
        </p:spPr>
        <p:txBody>
          <a:bodyPr>
            <a:normAutofit/>
          </a:bodyPr>
          <a:lstStyle/>
          <a:p>
            <a:endParaRPr lang="en-IN" sz="2400" dirty="0"/>
          </a:p>
          <a:p>
            <a:r>
              <a:rPr lang="en-IN" sz="2400" dirty="0"/>
              <a:t>Model Achievements:</a:t>
            </a:r>
          </a:p>
          <a:p>
            <a:pPr marL="0" indent="0">
              <a:buNone/>
            </a:pPr>
            <a:r>
              <a:rPr lang="en-IN" sz="2400" dirty="0"/>
              <a:t>-  </a:t>
            </a:r>
            <a:r>
              <a:rPr lang="en-IN" sz="2000" dirty="0"/>
              <a:t>The</a:t>
            </a:r>
            <a:r>
              <a:rPr lang="en-IN" sz="2000" b="1" dirty="0"/>
              <a:t> </a:t>
            </a:r>
            <a:r>
              <a:rPr lang="en-IN" sz="2000" dirty="0"/>
              <a:t>model generalized very well on unseen data.</a:t>
            </a:r>
          </a:p>
          <a:p>
            <a:pPr>
              <a:buFontTx/>
              <a:buChar char="-"/>
            </a:pPr>
            <a:r>
              <a:rPr lang="en-IN" sz="2000" dirty="0"/>
              <a:t>Better Performance than a random classifier despite the imbalance and naturally inseparable classes.</a:t>
            </a:r>
          </a:p>
          <a:p>
            <a:pPr>
              <a:buFontTx/>
              <a:buChar char="-"/>
            </a:pPr>
            <a:r>
              <a:rPr lang="en-IN" sz="2000" dirty="0"/>
              <a:t>An F-5 score of around 60% which is a good improvement over the baseline model.</a:t>
            </a:r>
          </a:p>
          <a:p>
            <a:pPr marL="0" indent="0">
              <a:buNone/>
            </a:pPr>
            <a:r>
              <a:rPr lang="en-IN" sz="2000" dirty="0"/>
              <a:t> </a:t>
            </a:r>
          </a:p>
          <a:p>
            <a:r>
              <a:rPr lang="en-IN" sz="2400" dirty="0"/>
              <a:t>Model Shortcomings:</a:t>
            </a:r>
          </a:p>
          <a:p>
            <a:pPr>
              <a:buFontTx/>
              <a:buChar char="-"/>
            </a:pPr>
            <a:r>
              <a:rPr lang="en-IN" sz="2000" dirty="0"/>
              <a:t>Due to the high skew in the dataset, the accuracy /precision value falls when we try to increase the recall. </a:t>
            </a:r>
          </a:p>
          <a:p>
            <a:pPr marL="0" indent="0">
              <a:buNone/>
            </a:pPr>
            <a:endParaRPr lang="en-IN" sz="2000" dirty="0"/>
          </a:p>
          <a:p>
            <a:r>
              <a:rPr lang="en-IN" sz="2400" dirty="0"/>
              <a:t>Scope for future improvement:</a:t>
            </a:r>
          </a:p>
          <a:p>
            <a:pPr marL="0" indent="0">
              <a:buNone/>
            </a:pPr>
            <a:r>
              <a:rPr lang="en-IN" sz="2400" dirty="0"/>
              <a:t>-  </a:t>
            </a:r>
            <a:r>
              <a:rPr lang="en-IN" sz="2000" dirty="0"/>
              <a:t>Can try to use neural networks for modelling arbitrary non-linear boundaries as they have the capability to perform feature extraction.</a:t>
            </a:r>
            <a:endParaRPr lang="en-IN" sz="2400" dirty="0"/>
          </a:p>
          <a:p>
            <a:pPr marL="0" indent="0">
              <a:buNone/>
            </a:pPr>
            <a:endParaRPr lang="en-IN" sz="2400" dirty="0"/>
          </a:p>
        </p:txBody>
      </p:sp>
    </p:spTree>
    <p:extLst>
      <p:ext uri="{BB962C8B-B14F-4D97-AF65-F5344CB8AC3E}">
        <p14:creationId xmlns:p14="http://schemas.microsoft.com/office/powerpoint/2010/main" val="2402362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792C-E52E-48AB-8080-3F73F43D4D67}"/>
              </a:ext>
            </a:extLst>
          </p:cNvPr>
          <p:cNvSpPr>
            <a:spLocks noGrp="1"/>
          </p:cNvSpPr>
          <p:nvPr>
            <p:ph type="title"/>
          </p:nvPr>
        </p:nvSpPr>
        <p:spPr/>
        <p:txBody>
          <a:bodyPr>
            <a:normAutofit/>
          </a:bodyPr>
          <a:lstStyle/>
          <a:p>
            <a:r>
              <a:rPr lang="en-IN" sz="2000" dirty="0">
                <a:latin typeface="Arial" panose="020B0604020202020204" pitchFamily="34" charset="0"/>
                <a:cs typeface="Arial" panose="020B0604020202020204" pitchFamily="34" charset="0"/>
              </a:rPr>
              <a:t>EXPLORATORY DATA  ANALYSIS AND PREPROCESSING</a:t>
            </a:r>
          </a:p>
        </p:txBody>
      </p:sp>
      <p:sp>
        <p:nvSpPr>
          <p:cNvPr id="3" name="Content Placeholder 2">
            <a:extLst>
              <a:ext uri="{FF2B5EF4-FFF2-40B4-BE49-F238E27FC236}">
                <a16:creationId xmlns:a16="http://schemas.microsoft.com/office/drawing/2014/main" id="{E450873D-3EBB-4E51-AAEA-401A6B0E635C}"/>
              </a:ext>
            </a:extLst>
          </p:cNvPr>
          <p:cNvSpPr>
            <a:spLocks noGrp="1"/>
          </p:cNvSpPr>
          <p:nvPr>
            <p:ph idx="1"/>
          </p:nvPr>
        </p:nvSpPr>
        <p:spPr>
          <a:xfrm>
            <a:off x="838200" y="1340527"/>
            <a:ext cx="10515600" cy="5152347"/>
          </a:xfrm>
        </p:spPr>
        <p:txBody>
          <a:bodyPr>
            <a:normAutofit/>
          </a:bodyPr>
          <a:lstStyle/>
          <a:p>
            <a:r>
              <a:rPr lang="en-IN" sz="1600" dirty="0">
                <a:cs typeface="Arial" panose="020B0604020202020204" pitchFamily="34" charset="0"/>
              </a:rPr>
              <a:t>Importing the training and test dataset.</a:t>
            </a:r>
          </a:p>
          <a:p>
            <a:r>
              <a:rPr lang="en-IN" sz="1600" dirty="0">
                <a:cs typeface="Arial" panose="020B0604020202020204" pitchFamily="34" charset="0"/>
              </a:rPr>
              <a:t>Summary Statistics: No unusual jumps in the training data.</a:t>
            </a:r>
          </a:p>
          <a:p>
            <a:r>
              <a:rPr lang="en-IN" sz="1600" dirty="0">
                <a:cs typeface="Arial" panose="020B0604020202020204" pitchFamily="34" charset="0"/>
              </a:rPr>
              <a:t>The distribution of the classes: There is a class imbalance. The positive class is rare.</a:t>
            </a:r>
          </a:p>
          <a:p>
            <a:pPr marL="0" indent="0">
              <a:buNone/>
            </a:pPr>
            <a:endParaRPr lang="en-IN"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5060C9A-A141-4794-99F9-ED67CFBFD5B5}"/>
              </a:ext>
            </a:extLst>
          </p:cNvPr>
          <p:cNvPicPr>
            <a:picLocks noChangeAspect="1"/>
          </p:cNvPicPr>
          <p:nvPr/>
        </p:nvPicPr>
        <p:blipFill>
          <a:blip r:embed="rId4"/>
          <a:stretch>
            <a:fillRect/>
          </a:stretch>
        </p:blipFill>
        <p:spPr>
          <a:xfrm>
            <a:off x="989120" y="2753442"/>
            <a:ext cx="2219325" cy="1533525"/>
          </a:xfrm>
          <a:prstGeom prst="rect">
            <a:avLst/>
          </a:prstGeom>
        </p:spPr>
      </p:pic>
      <p:pic>
        <p:nvPicPr>
          <p:cNvPr id="9" name="Picture 8">
            <a:extLst>
              <a:ext uri="{FF2B5EF4-FFF2-40B4-BE49-F238E27FC236}">
                <a16:creationId xmlns:a16="http://schemas.microsoft.com/office/drawing/2014/main" id="{523024F9-9CB6-4011-9CAD-EC9EC0E6BC26}"/>
              </a:ext>
            </a:extLst>
          </p:cNvPr>
          <p:cNvPicPr>
            <a:picLocks noChangeAspect="1"/>
          </p:cNvPicPr>
          <p:nvPr/>
        </p:nvPicPr>
        <p:blipFill>
          <a:blip r:embed="rId5"/>
          <a:stretch>
            <a:fillRect/>
          </a:stretch>
        </p:blipFill>
        <p:spPr>
          <a:xfrm>
            <a:off x="2895877" y="2527049"/>
            <a:ext cx="8472719" cy="4330951"/>
          </a:xfrm>
          <a:prstGeom prst="rect">
            <a:avLst/>
          </a:prstGeom>
        </p:spPr>
      </p:pic>
      <p:pic>
        <p:nvPicPr>
          <p:cNvPr id="4" name="Audio 3">
            <a:hlinkClick r:id="" action="ppaction://media"/>
            <a:extLst>
              <a:ext uri="{FF2B5EF4-FFF2-40B4-BE49-F238E27FC236}">
                <a16:creationId xmlns:a16="http://schemas.microsoft.com/office/drawing/2014/main" id="{D507F208-FD56-4637-8EEE-20BFD6E22D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73497443"/>
      </p:ext>
    </p:extLst>
  </p:cSld>
  <p:clrMapOvr>
    <a:masterClrMapping/>
  </p:clrMapOvr>
  <mc:AlternateContent xmlns:mc="http://schemas.openxmlformats.org/markup-compatibility/2006">
    <mc:Choice xmlns:p14="http://schemas.microsoft.com/office/powerpoint/2010/main" Requires="p14">
      <p:transition spd="slow" p14:dur="2000" advTm="57951"/>
    </mc:Choice>
    <mc:Fallback>
      <p:transition spd="slow" advTm="5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EA2F5-7D3F-4B77-B678-4C37DE0E8222}"/>
              </a:ext>
            </a:extLst>
          </p:cNvPr>
          <p:cNvSpPr>
            <a:spLocks noGrp="1"/>
          </p:cNvSpPr>
          <p:nvPr>
            <p:ph type="title"/>
          </p:nvPr>
        </p:nvSpPr>
        <p:spPr/>
        <p:txBody>
          <a:bodyPr>
            <a:normAutofit/>
          </a:bodyPr>
          <a:lstStyle/>
          <a:p>
            <a:r>
              <a:rPr lang="en-IN" sz="2000" dirty="0">
                <a:latin typeface="Arial" panose="020B0604020202020204" pitchFamily="34" charset="0"/>
                <a:cs typeface="Arial" panose="020B0604020202020204" pitchFamily="34" charset="0"/>
              </a:rPr>
              <a:t>EXPLORATORY DATA ANALYSIS AND PREPROCESSING (CONTD)</a:t>
            </a:r>
          </a:p>
        </p:txBody>
      </p:sp>
      <p:sp>
        <p:nvSpPr>
          <p:cNvPr id="3" name="Content Placeholder 2">
            <a:extLst>
              <a:ext uri="{FF2B5EF4-FFF2-40B4-BE49-F238E27FC236}">
                <a16:creationId xmlns:a16="http://schemas.microsoft.com/office/drawing/2014/main" id="{63170FEC-03D3-4976-9226-5ED5F925331D}"/>
              </a:ext>
            </a:extLst>
          </p:cNvPr>
          <p:cNvSpPr>
            <a:spLocks noGrp="1"/>
          </p:cNvSpPr>
          <p:nvPr>
            <p:ph idx="1"/>
          </p:nvPr>
        </p:nvSpPr>
        <p:spPr>
          <a:xfrm>
            <a:off x="838200" y="1358283"/>
            <a:ext cx="10515600" cy="4818680"/>
          </a:xfrm>
        </p:spPr>
        <p:txBody>
          <a:bodyPr>
            <a:normAutofit/>
          </a:bodyPr>
          <a:lstStyle/>
          <a:p>
            <a:r>
              <a:rPr lang="en-IN" sz="1600" dirty="0">
                <a:cs typeface="Arial" panose="020B0604020202020204" pitchFamily="34" charset="0"/>
              </a:rPr>
              <a:t>Encoding the target variable : readmission &lt; 30 = 1 (Positive class) , readmission &gt; 30 / No readmission = 0 (Negative class)</a:t>
            </a:r>
          </a:p>
          <a:p>
            <a:pPr marL="0" indent="0">
              <a:buNone/>
            </a:pPr>
            <a:endParaRPr lang="en-IN" sz="1600" dirty="0">
              <a:cs typeface="Arial" panose="020B0604020202020204" pitchFamily="34" charset="0"/>
            </a:endParaRPr>
          </a:p>
          <a:p>
            <a:r>
              <a:rPr lang="en-IN" sz="1600" dirty="0">
                <a:cs typeface="Arial" panose="020B0604020202020204" pitchFamily="34" charset="0"/>
              </a:rPr>
              <a:t>Dropping the features: (</a:t>
            </a:r>
            <a:r>
              <a:rPr lang="en-IN" sz="1600" dirty="0" err="1">
                <a:cs typeface="Arial" panose="020B0604020202020204" pitchFamily="34" charset="0"/>
              </a:rPr>
              <a:t>i</a:t>
            </a:r>
            <a:r>
              <a:rPr lang="en-IN" sz="1600" dirty="0">
                <a:cs typeface="Arial" panose="020B0604020202020204" pitchFamily="34" charset="0"/>
              </a:rPr>
              <a:t>) weight: According to research article, this column contains a huge number of missing values.</a:t>
            </a:r>
          </a:p>
          <a:p>
            <a:pPr marL="0" indent="0">
              <a:buNone/>
            </a:pPr>
            <a:r>
              <a:rPr lang="en-IN" sz="1600" dirty="0">
                <a:cs typeface="Arial" panose="020B0604020202020204" pitchFamily="34" charset="0"/>
              </a:rPr>
              <a:t>                                        (ii) </a:t>
            </a:r>
            <a:r>
              <a:rPr lang="en-IN" sz="1600" dirty="0" err="1">
                <a:cs typeface="Arial" panose="020B0604020202020204" pitchFamily="34" charset="0"/>
              </a:rPr>
              <a:t>patient_nbr</a:t>
            </a:r>
            <a:r>
              <a:rPr lang="en-IN" sz="1600" dirty="0">
                <a:cs typeface="Arial" panose="020B0604020202020204" pitchFamily="34" charset="0"/>
              </a:rPr>
              <a:t>, </a:t>
            </a:r>
            <a:r>
              <a:rPr lang="en-IN" sz="1600" dirty="0" err="1">
                <a:cs typeface="Arial" panose="020B0604020202020204" pitchFamily="34" charset="0"/>
              </a:rPr>
              <a:t>encounter_id</a:t>
            </a:r>
            <a:r>
              <a:rPr lang="en-IN" sz="1600" dirty="0">
                <a:cs typeface="Arial" panose="020B0604020202020204" pitchFamily="34" charset="0"/>
              </a:rPr>
              <a:t>: can wreak havoc with distance computation.</a:t>
            </a:r>
          </a:p>
          <a:p>
            <a:endParaRPr lang="en-IN" sz="1600" dirty="0">
              <a:cs typeface="Arial" panose="020B0604020202020204" pitchFamily="34" charset="0"/>
            </a:endParaRPr>
          </a:p>
          <a:p>
            <a:r>
              <a:rPr lang="en-IN" sz="1600" dirty="0">
                <a:cs typeface="Arial" panose="020B0604020202020204" pitchFamily="34" charset="0"/>
              </a:rPr>
              <a:t>Handling null values: (</a:t>
            </a:r>
            <a:r>
              <a:rPr lang="en-IN" sz="1600" dirty="0" err="1">
                <a:cs typeface="Arial" panose="020B0604020202020204" pitchFamily="34" charset="0"/>
              </a:rPr>
              <a:t>i</a:t>
            </a:r>
            <a:r>
              <a:rPr lang="en-IN" sz="1600" dirty="0">
                <a:cs typeface="Arial" panose="020B0604020202020204" pitchFamily="34" charset="0"/>
              </a:rPr>
              <a:t>) weight: we have already dropped this column.</a:t>
            </a:r>
          </a:p>
          <a:p>
            <a:pPr marL="0" indent="0">
              <a:buNone/>
            </a:pPr>
            <a:r>
              <a:rPr lang="en-IN" sz="1600" dirty="0">
                <a:cs typeface="Arial" panose="020B0604020202020204" pitchFamily="34" charset="0"/>
              </a:rPr>
              <a:t>                                     (ii) race, </a:t>
            </a:r>
            <a:r>
              <a:rPr lang="en-IN" sz="1600" dirty="0" err="1">
                <a:cs typeface="Arial" panose="020B0604020202020204" pitchFamily="34" charset="0"/>
              </a:rPr>
              <a:t>payer_code</a:t>
            </a:r>
            <a:r>
              <a:rPr lang="en-IN" sz="1600" dirty="0">
                <a:cs typeface="Arial" panose="020B0604020202020204" pitchFamily="34" charset="0"/>
              </a:rPr>
              <a:t> and diag_3: Replaced with the mode in the training set. </a:t>
            </a:r>
          </a:p>
          <a:p>
            <a:pPr marL="0" indent="0">
              <a:buNone/>
            </a:pPr>
            <a:r>
              <a:rPr lang="en-IN" sz="1600" dirty="0">
                <a:cs typeface="Arial" panose="020B0604020202020204" pitchFamily="34" charset="0"/>
              </a:rPr>
              <a:t>                                     (iii) </a:t>
            </a:r>
            <a:r>
              <a:rPr lang="en-IN" sz="1600" dirty="0" err="1">
                <a:cs typeface="Arial" panose="020B0604020202020204" pitchFamily="34" charset="0"/>
              </a:rPr>
              <a:t>medical_specialty</a:t>
            </a:r>
            <a:r>
              <a:rPr lang="en-IN" sz="1600" dirty="0">
                <a:cs typeface="Arial" panose="020B0604020202020204" pitchFamily="34" charset="0"/>
              </a:rPr>
              <a:t>: Huge number of missing values but intuitively seem legitimate.   </a:t>
            </a:r>
          </a:p>
          <a:p>
            <a:pPr marL="0" indent="0">
              <a:buNone/>
            </a:pPr>
            <a:r>
              <a:rPr lang="en-IN" sz="1600" dirty="0">
                <a:cs typeface="Arial" panose="020B0604020202020204" pitchFamily="34" charset="0"/>
              </a:rPr>
              <a:t>                                     Possible medical procedure not known to us. Replaced nulls with a new value named ‘Unknown’.</a:t>
            </a:r>
          </a:p>
          <a:p>
            <a:endParaRPr lang="en-IN" sz="1600" dirty="0">
              <a:cs typeface="Arial" panose="020B0604020202020204" pitchFamily="34" charset="0"/>
            </a:endParaRPr>
          </a:p>
          <a:p>
            <a:r>
              <a:rPr lang="en-IN" sz="1600" dirty="0">
                <a:cs typeface="Arial" panose="020B0604020202020204" pitchFamily="34" charset="0"/>
              </a:rPr>
              <a:t>Encoding categorical columns: Total 205 features after </a:t>
            </a:r>
            <a:r>
              <a:rPr lang="en-IN" sz="1600" dirty="0" err="1">
                <a:cs typeface="Arial" panose="020B0604020202020204" pitchFamily="34" charset="0"/>
              </a:rPr>
              <a:t>preprocessing</a:t>
            </a:r>
            <a:r>
              <a:rPr lang="en-IN" sz="1600" dirty="0">
                <a:cs typeface="Arial" panose="020B0604020202020204" pitchFamily="34" charset="0"/>
              </a:rPr>
              <a:t>.</a:t>
            </a:r>
          </a:p>
          <a:p>
            <a:pPr marL="400050" indent="-400050">
              <a:buAutoNum type="romanLcParenBoth"/>
            </a:pPr>
            <a:r>
              <a:rPr lang="en-IN" sz="1600" dirty="0">
                <a:cs typeface="Arial" panose="020B0604020202020204" pitchFamily="34" charset="0"/>
              </a:rPr>
              <a:t>Label Encoding: glimepiride-pioglitazone: This column has only one value ‘No’ in the training set,</a:t>
            </a:r>
          </a:p>
          <a:p>
            <a:pPr marL="0" indent="0">
              <a:buNone/>
            </a:pPr>
            <a:r>
              <a:rPr lang="en-IN" sz="1600" dirty="0">
                <a:cs typeface="Arial" panose="020B0604020202020204" pitchFamily="34" charset="0"/>
              </a:rPr>
              <a:t>                                  diag_1,diag_2,diag_3: Huge number of distinct values. One Hot Encoding-&gt; Curse of dimensionality.</a:t>
            </a:r>
          </a:p>
          <a:p>
            <a:pPr marL="0" indent="0">
              <a:buNone/>
            </a:pPr>
            <a:r>
              <a:rPr lang="en-IN" sz="1600" dirty="0">
                <a:cs typeface="Arial" panose="020B0604020202020204" pitchFamily="34" charset="0"/>
              </a:rPr>
              <a:t>(ii)    One Hot Encoding: All features except the above four label encoded features. </a:t>
            </a:r>
          </a:p>
          <a:p>
            <a:pPr marL="0" indent="0">
              <a:buNone/>
            </a:pPr>
            <a:endParaRPr lang="en-IN" sz="1600" dirty="0">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a:p>
            <a:pPr marL="0" indent="0">
              <a:buNone/>
            </a:pPr>
            <a:endParaRPr lang="en-IN" sz="1600" dirty="0">
              <a:latin typeface="Arial" panose="020B0604020202020204" pitchFamily="34" charset="0"/>
              <a:cs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1AB6D487-178D-469D-B97C-36BF2AA3BE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0811486"/>
      </p:ext>
    </p:extLst>
  </p:cSld>
  <p:clrMapOvr>
    <a:masterClrMapping/>
  </p:clrMapOvr>
  <mc:AlternateContent xmlns:mc="http://schemas.openxmlformats.org/markup-compatibility/2006">
    <mc:Choice xmlns:p14="http://schemas.microsoft.com/office/powerpoint/2010/main" Requires="p14">
      <p:transition spd="slow" p14:dur="2000" advTm="240630"/>
    </mc:Choice>
    <mc:Fallback>
      <p:transition spd="slow" advTm="240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BFBB-5173-4311-8DAA-F1922E3603AE}"/>
              </a:ext>
            </a:extLst>
          </p:cNvPr>
          <p:cNvSpPr>
            <a:spLocks noGrp="1"/>
          </p:cNvSpPr>
          <p:nvPr>
            <p:ph type="title"/>
          </p:nvPr>
        </p:nvSpPr>
        <p:spPr>
          <a:xfrm>
            <a:off x="838200" y="365125"/>
            <a:ext cx="10515600" cy="709073"/>
          </a:xfrm>
        </p:spPr>
        <p:txBody>
          <a:bodyPr>
            <a:normAutofit/>
          </a:bodyPr>
          <a:lstStyle/>
          <a:p>
            <a:r>
              <a:rPr lang="en-IN" sz="2000" dirty="0">
                <a:latin typeface="Arial" panose="020B0604020202020204" pitchFamily="34" charset="0"/>
                <a:cs typeface="Arial" panose="020B0604020202020204" pitchFamily="34" charset="0"/>
              </a:rPr>
              <a:t>TRAIN TEST SPLIT AND BASELINE MODEL (LOGISTIC REGRESSION)</a:t>
            </a:r>
          </a:p>
        </p:txBody>
      </p:sp>
      <p:sp>
        <p:nvSpPr>
          <p:cNvPr id="3" name="Content Placeholder 2">
            <a:extLst>
              <a:ext uri="{FF2B5EF4-FFF2-40B4-BE49-F238E27FC236}">
                <a16:creationId xmlns:a16="http://schemas.microsoft.com/office/drawing/2014/main" id="{7A916D9A-B5BB-47EC-8F5D-B4D174E63D4C}"/>
              </a:ext>
            </a:extLst>
          </p:cNvPr>
          <p:cNvSpPr>
            <a:spLocks noGrp="1"/>
          </p:cNvSpPr>
          <p:nvPr>
            <p:ph idx="1"/>
          </p:nvPr>
        </p:nvSpPr>
        <p:spPr>
          <a:xfrm>
            <a:off x="838200" y="932155"/>
            <a:ext cx="10515600" cy="5218175"/>
          </a:xfrm>
        </p:spPr>
        <p:txBody>
          <a:bodyPr>
            <a:normAutofit/>
          </a:bodyPr>
          <a:lstStyle/>
          <a:p>
            <a:r>
              <a:rPr lang="en-IN" sz="1600" dirty="0"/>
              <a:t>Since the train-test split is already given, just require to get the feature matrices and target variables from train and test set.</a:t>
            </a:r>
          </a:p>
          <a:p>
            <a:r>
              <a:rPr lang="en-IN" sz="1600" dirty="0"/>
              <a:t>Fitting a Logistic Regression model on the training data and predicting on the test set to get a working model.</a:t>
            </a:r>
          </a:p>
          <a:p>
            <a:r>
              <a:rPr lang="en-IN" sz="1600" dirty="0"/>
              <a:t>The classification report is as below:</a:t>
            </a:r>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r>
              <a:rPr lang="en-IN" sz="1600" dirty="0"/>
              <a:t>From the above report, the accuracy is high (89%). However, the model recall is very low (2% on the positive class). This means that the model is producing a huge number of false negatives(predicting as no readmission or readmission after 30 days when actually readmission should be done within 30 days which can be fatal).</a:t>
            </a:r>
          </a:p>
          <a:p>
            <a:endParaRPr lang="en-IN" sz="1600" dirty="0"/>
          </a:p>
          <a:p>
            <a:pPr marL="0" indent="0">
              <a:buNone/>
            </a:pPr>
            <a:endParaRPr lang="en-IN" sz="1600" dirty="0"/>
          </a:p>
        </p:txBody>
      </p:sp>
      <p:pic>
        <p:nvPicPr>
          <p:cNvPr id="5" name="Picture 4">
            <a:extLst>
              <a:ext uri="{FF2B5EF4-FFF2-40B4-BE49-F238E27FC236}">
                <a16:creationId xmlns:a16="http://schemas.microsoft.com/office/drawing/2014/main" id="{387256FD-9A4C-4C61-AD09-64F65479988E}"/>
              </a:ext>
            </a:extLst>
          </p:cNvPr>
          <p:cNvPicPr>
            <a:picLocks noChangeAspect="1"/>
          </p:cNvPicPr>
          <p:nvPr/>
        </p:nvPicPr>
        <p:blipFill>
          <a:blip r:embed="rId4"/>
          <a:stretch>
            <a:fillRect/>
          </a:stretch>
        </p:blipFill>
        <p:spPr>
          <a:xfrm>
            <a:off x="1077111" y="2349623"/>
            <a:ext cx="6911337" cy="2399930"/>
          </a:xfrm>
          <a:prstGeom prst="rect">
            <a:avLst/>
          </a:prstGeom>
        </p:spPr>
      </p:pic>
      <p:pic>
        <p:nvPicPr>
          <p:cNvPr id="8" name="Audio 7">
            <a:hlinkClick r:id="" action="ppaction://media"/>
            <a:extLst>
              <a:ext uri="{FF2B5EF4-FFF2-40B4-BE49-F238E27FC236}">
                <a16:creationId xmlns:a16="http://schemas.microsoft.com/office/drawing/2014/main" id="{BFA290FE-B3E4-4D95-923B-4718F8089A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38556083"/>
      </p:ext>
    </p:extLst>
  </p:cSld>
  <p:clrMapOvr>
    <a:masterClrMapping/>
  </p:clrMapOvr>
  <mc:AlternateContent xmlns:mc="http://schemas.openxmlformats.org/markup-compatibility/2006">
    <mc:Choice xmlns:p14="http://schemas.microsoft.com/office/powerpoint/2010/main" Requires="p14">
      <p:transition spd="slow" p14:dur="2000" advTm="49790"/>
    </mc:Choice>
    <mc:Fallback>
      <p:transition spd="slow" advTm="49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40EC-3169-4F68-83BD-7E13124553FC}"/>
              </a:ext>
            </a:extLst>
          </p:cNvPr>
          <p:cNvSpPr>
            <a:spLocks noGrp="1"/>
          </p:cNvSpPr>
          <p:nvPr>
            <p:ph type="title"/>
          </p:nvPr>
        </p:nvSpPr>
        <p:spPr>
          <a:xfrm>
            <a:off x="838200" y="365126"/>
            <a:ext cx="10515600" cy="575908"/>
          </a:xfrm>
        </p:spPr>
        <p:txBody>
          <a:bodyPr>
            <a:normAutofit/>
          </a:bodyPr>
          <a:lstStyle/>
          <a:p>
            <a:r>
              <a:rPr lang="en-IN" sz="2000" dirty="0">
                <a:latin typeface="Arial" panose="020B0604020202020204" pitchFamily="34" charset="0"/>
                <a:cs typeface="Arial" panose="020B0604020202020204" pitchFamily="34" charset="0"/>
              </a:rPr>
              <a:t>DECIDING THE METRIC OF CHOICE</a:t>
            </a:r>
          </a:p>
        </p:txBody>
      </p:sp>
      <p:sp>
        <p:nvSpPr>
          <p:cNvPr id="3" name="Content Placeholder 2">
            <a:extLst>
              <a:ext uri="{FF2B5EF4-FFF2-40B4-BE49-F238E27FC236}">
                <a16:creationId xmlns:a16="http://schemas.microsoft.com/office/drawing/2014/main" id="{9A955952-850D-42FA-BF19-13CDFFE52027}"/>
              </a:ext>
            </a:extLst>
          </p:cNvPr>
          <p:cNvSpPr>
            <a:spLocks noGrp="1"/>
          </p:cNvSpPr>
          <p:nvPr>
            <p:ph idx="1"/>
          </p:nvPr>
        </p:nvSpPr>
        <p:spPr>
          <a:xfrm>
            <a:off x="838200" y="941034"/>
            <a:ext cx="10515600" cy="5235929"/>
          </a:xfrm>
        </p:spPr>
        <p:txBody>
          <a:bodyPr>
            <a:normAutofit/>
          </a:bodyPr>
          <a:lstStyle/>
          <a:p>
            <a:r>
              <a:rPr lang="en-US" sz="1600" dirty="0">
                <a:solidFill>
                  <a:srgbClr val="000000"/>
                </a:solidFill>
              </a:rPr>
              <a:t>T</a:t>
            </a:r>
            <a:r>
              <a:rPr lang="en-US" sz="1600" b="0" i="0" dirty="0">
                <a:solidFill>
                  <a:srgbClr val="000000"/>
                </a:solidFill>
                <a:effectLst/>
              </a:rPr>
              <a:t>he accuracy is not a good metric to use in this scenario and we need to focus on recall.</a:t>
            </a:r>
          </a:p>
          <a:p>
            <a:r>
              <a:rPr lang="en-US" sz="1600" dirty="0">
                <a:solidFill>
                  <a:srgbClr val="000000"/>
                </a:solidFill>
              </a:rPr>
              <a:t>However, since there is a trade-off between precision and recall, if we try to increase recall, the precision of the classifier will go down, which means that we will be incorrectly classifying many samples of the majority class.</a:t>
            </a:r>
          </a:p>
          <a:p>
            <a:r>
              <a:rPr lang="en-US" sz="1600" dirty="0">
                <a:solidFill>
                  <a:srgbClr val="000000"/>
                </a:solidFill>
              </a:rPr>
              <a:t>The metric F-1 score generally maintains a precision recall trade-off. However, since we want more weight on the recall, we will use a general metric called F-Beta score with beta &gt;1 so that the recall is emphasized more.</a:t>
            </a:r>
          </a:p>
          <a:p>
            <a:endParaRPr lang="en-US" sz="1600" dirty="0">
              <a:solidFill>
                <a:srgbClr val="000000"/>
              </a:solidFill>
            </a:endParaRPr>
          </a:p>
          <a:p>
            <a:endParaRPr lang="en-US" sz="1600" dirty="0">
              <a:solidFill>
                <a:srgbClr val="000000"/>
              </a:solidFill>
            </a:endParaRPr>
          </a:p>
          <a:p>
            <a:pPr marL="0" indent="0">
              <a:buNone/>
            </a:pPr>
            <a:endParaRPr lang="en-US" sz="1600" dirty="0">
              <a:solidFill>
                <a:srgbClr val="000000"/>
              </a:solidFill>
            </a:endParaRPr>
          </a:p>
          <a:p>
            <a:r>
              <a:rPr lang="en-US" sz="1600" dirty="0">
                <a:solidFill>
                  <a:srgbClr val="000000"/>
                </a:solidFill>
              </a:rPr>
              <a:t>We will put </a:t>
            </a:r>
            <a:r>
              <a:rPr lang="en-IN" sz="1600" dirty="0">
                <a:solidFill>
                  <a:srgbClr val="000000"/>
                </a:solidFill>
              </a:rPr>
              <a:t>𝛽=5 , so that there is 5X emphasis on recall </a:t>
            </a:r>
            <a:r>
              <a:rPr lang="en-US" sz="1600" dirty="0">
                <a:solidFill>
                  <a:srgbClr val="000000"/>
                </a:solidFill>
              </a:rPr>
              <a:t>than on precision while also trying to maintain the trade-off between the two metrics.</a:t>
            </a:r>
          </a:p>
          <a:p>
            <a:endParaRPr lang="en-US" sz="1600" dirty="0">
              <a:solidFill>
                <a:srgbClr val="000000"/>
              </a:solidFill>
            </a:endParaRPr>
          </a:p>
          <a:p>
            <a:endParaRPr lang="en-US" sz="1600" dirty="0">
              <a:solidFill>
                <a:srgbClr val="000000"/>
              </a:solidFill>
            </a:endParaRPr>
          </a:p>
          <a:p>
            <a:r>
              <a:rPr lang="en-US" sz="1600" dirty="0">
                <a:solidFill>
                  <a:srgbClr val="000000"/>
                </a:solidFill>
              </a:rPr>
              <a:t>This will penalize the model heavily for producing False Negatives and we will use this metric for evaluation and also for hyperparameter tuning </a:t>
            </a:r>
          </a:p>
          <a:p>
            <a:pPr marL="0" indent="0">
              <a:buNone/>
            </a:pPr>
            <a:endParaRPr lang="en-US" sz="1600" dirty="0">
              <a:solidFill>
                <a:srgbClr val="000000"/>
              </a:solidFill>
            </a:endParaRPr>
          </a:p>
        </p:txBody>
      </p:sp>
      <p:pic>
        <p:nvPicPr>
          <p:cNvPr id="5" name="Picture 4">
            <a:extLst>
              <a:ext uri="{FF2B5EF4-FFF2-40B4-BE49-F238E27FC236}">
                <a16:creationId xmlns:a16="http://schemas.microsoft.com/office/drawing/2014/main" id="{5414367C-0392-422C-A1D1-E551AD2B97FC}"/>
              </a:ext>
            </a:extLst>
          </p:cNvPr>
          <p:cNvPicPr>
            <a:picLocks noChangeAspect="1"/>
          </p:cNvPicPr>
          <p:nvPr/>
        </p:nvPicPr>
        <p:blipFill>
          <a:blip r:embed="rId4"/>
          <a:stretch>
            <a:fillRect/>
          </a:stretch>
        </p:blipFill>
        <p:spPr>
          <a:xfrm>
            <a:off x="943391" y="2339356"/>
            <a:ext cx="3804821" cy="1089644"/>
          </a:xfrm>
          <a:prstGeom prst="rect">
            <a:avLst/>
          </a:prstGeom>
        </p:spPr>
      </p:pic>
      <p:pic>
        <p:nvPicPr>
          <p:cNvPr id="7" name="Picture 6">
            <a:extLst>
              <a:ext uri="{FF2B5EF4-FFF2-40B4-BE49-F238E27FC236}">
                <a16:creationId xmlns:a16="http://schemas.microsoft.com/office/drawing/2014/main" id="{FE6DE6EE-2C99-4C55-836B-CD664AD41B61}"/>
              </a:ext>
            </a:extLst>
          </p:cNvPr>
          <p:cNvPicPr>
            <a:picLocks noChangeAspect="1"/>
          </p:cNvPicPr>
          <p:nvPr/>
        </p:nvPicPr>
        <p:blipFill>
          <a:blip r:embed="rId5"/>
          <a:stretch>
            <a:fillRect/>
          </a:stretch>
        </p:blipFill>
        <p:spPr>
          <a:xfrm>
            <a:off x="838200" y="4004908"/>
            <a:ext cx="7820025" cy="600075"/>
          </a:xfrm>
          <a:prstGeom prst="rect">
            <a:avLst/>
          </a:prstGeom>
        </p:spPr>
      </p:pic>
      <p:pic>
        <p:nvPicPr>
          <p:cNvPr id="6" name="Audio 5">
            <a:hlinkClick r:id="" action="ppaction://media"/>
            <a:extLst>
              <a:ext uri="{FF2B5EF4-FFF2-40B4-BE49-F238E27FC236}">
                <a16:creationId xmlns:a16="http://schemas.microsoft.com/office/drawing/2014/main" id="{D9EC9CA2-FACD-44A1-9E12-C8F7E82635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035187882"/>
      </p:ext>
    </p:extLst>
  </p:cSld>
  <p:clrMapOvr>
    <a:masterClrMapping/>
  </p:clrMapOvr>
  <mc:AlternateContent xmlns:mc="http://schemas.openxmlformats.org/markup-compatibility/2006">
    <mc:Choice xmlns:p14="http://schemas.microsoft.com/office/powerpoint/2010/main" Requires="p14">
      <p:transition spd="slow" p14:dur="2000" advTm="73931"/>
    </mc:Choice>
    <mc:Fallback>
      <p:transition spd="slow" advTm="73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00F5F-8CB0-40BA-8DAF-2DDAEB0BD32C}"/>
              </a:ext>
            </a:extLst>
          </p:cNvPr>
          <p:cNvSpPr>
            <a:spLocks noGrp="1"/>
          </p:cNvSpPr>
          <p:nvPr>
            <p:ph type="title"/>
          </p:nvPr>
        </p:nvSpPr>
        <p:spPr>
          <a:xfrm>
            <a:off x="838200" y="1"/>
            <a:ext cx="10515600" cy="1690688"/>
          </a:xfrm>
        </p:spPr>
        <p:txBody>
          <a:bodyPr>
            <a:normAutofit/>
          </a:bodyPr>
          <a:lstStyle/>
          <a:p>
            <a:r>
              <a:rPr lang="en-IN" sz="2000" dirty="0">
                <a:latin typeface="Arial" panose="020B0604020202020204" pitchFamily="34" charset="0"/>
                <a:cs typeface="Arial" panose="020B0604020202020204" pitchFamily="34" charset="0"/>
              </a:rPr>
              <a:t>CHALLENGES ENCOUNTERED IN THE PROJECT </a:t>
            </a:r>
          </a:p>
        </p:txBody>
      </p:sp>
      <p:sp>
        <p:nvSpPr>
          <p:cNvPr id="3" name="Content Placeholder 2">
            <a:extLst>
              <a:ext uri="{FF2B5EF4-FFF2-40B4-BE49-F238E27FC236}">
                <a16:creationId xmlns:a16="http://schemas.microsoft.com/office/drawing/2014/main" id="{27F30440-F670-4D52-9F92-9373B158B6F1}"/>
              </a:ext>
            </a:extLst>
          </p:cNvPr>
          <p:cNvSpPr>
            <a:spLocks noGrp="1"/>
          </p:cNvSpPr>
          <p:nvPr>
            <p:ph idx="1"/>
          </p:nvPr>
        </p:nvSpPr>
        <p:spPr>
          <a:xfrm>
            <a:off x="838200" y="1198485"/>
            <a:ext cx="10515600" cy="4978478"/>
          </a:xfrm>
        </p:spPr>
        <p:txBody>
          <a:bodyPr>
            <a:normAutofit/>
          </a:bodyPr>
          <a:lstStyle/>
          <a:p>
            <a:pPr marL="0" indent="0">
              <a:buNone/>
            </a:pPr>
            <a:r>
              <a:rPr lang="en-IN" sz="1600" dirty="0"/>
              <a:t>(</a:t>
            </a:r>
            <a:r>
              <a:rPr lang="en-IN" sz="1600" dirty="0" err="1"/>
              <a:t>i</a:t>
            </a:r>
            <a:r>
              <a:rPr lang="en-IN" sz="1600" dirty="0"/>
              <a:t>) Different Values Of Categorical Columns in the training and test set causing issues in One Hot Encoding</a:t>
            </a:r>
          </a:p>
          <a:p>
            <a:pPr marL="0" indent="0">
              <a:buNone/>
            </a:pPr>
            <a:r>
              <a:rPr lang="en-IN" sz="1600" dirty="0"/>
              <a:t>     Solution: Split the </a:t>
            </a:r>
            <a:r>
              <a:rPr lang="en-IN" sz="1600" dirty="0" err="1"/>
              <a:t>preprocess</a:t>
            </a:r>
            <a:r>
              <a:rPr lang="en-IN" sz="1600" dirty="0"/>
              <a:t> function into one for training and other for test (which </a:t>
            </a:r>
            <a:r>
              <a:rPr lang="en-IN" sz="1600" dirty="0" err="1"/>
              <a:t>preprocesses</a:t>
            </a:r>
            <a:r>
              <a:rPr lang="en-IN" sz="1600" dirty="0"/>
              <a:t> the values row by row) and built a custom encoder for the test set which will encode the values using mappings from the training set without actually looking at the test values.</a:t>
            </a:r>
          </a:p>
          <a:p>
            <a:pPr marL="0" indent="0">
              <a:buNone/>
            </a:pPr>
            <a:endParaRPr lang="en-IN" sz="1600" dirty="0"/>
          </a:p>
          <a:p>
            <a:pPr marL="0" indent="0">
              <a:buNone/>
            </a:pPr>
            <a:r>
              <a:rPr lang="en-IN" sz="1600" dirty="0"/>
              <a:t>(ii) Visualization of Data since there are large number of features after Categorical variable encoding</a:t>
            </a:r>
          </a:p>
          <a:p>
            <a:pPr marL="0" indent="0">
              <a:buNone/>
            </a:pPr>
            <a:r>
              <a:rPr lang="en-IN" sz="1600" dirty="0"/>
              <a:t>      Solution: Split the data into two prominent dimensions using PCA</a:t>
            </a:r>
          </a:p>
          <a:p>
            <a:pPr marL="0" indent="0">
              <a:buNone/>
            </a:pPr>
            <a:endParaRPr lang="en-IN" sz="1600" dirty="0"/>
          </a:p>
          <a:p>
            <a:pPr marL="0" indent="0">
              <a:buNone/>
            </a:pPr>
            <a:r>
              <a:rPr lang="en-IN" sz="1600" dirty="0"/>
              <a:t>(iii) Maintaining the distribution of classes in the generalization set.</a:t>
            </a:r>
          </a:p>
          <a:p>
            <a:pPr marL="0" indent="0">
              <a:buNone/>
            </a:pPr>
            <a:r>
              <a:rPr lang="en-IN" sz="1600" dirty="0"/>
              <a:t>       Solution: Using Stratified K-Fold in order to preserve the class distribution in the training and validation set</a:t>
            </a:r>
          </a:p>
          <a:p>
            <a:pPr marL="0" indent="0">
              <a:buNone/>
            </a:pPr>
            <a:endParaRPr lang="en-IN" sz="1600" dirty="0"/>
          </a:p>
          <a:p>
            <a:pPr marL="0" indent="0">
              <a:buNone/>
            </a:pPr>
            <a:r>
              <a:rPr lang="en-IN" sz="1600" dirty="0"/>
              <a:t>(iv) Classes are imbalanced and moreover not naturally separable.</a:t>
            </a:r>
          </a:p>
          <a:p>
            <a:pPr marL="0" indent="0">
              <a:buNone/>
            </a:pPr>
            <a:r>
              <a:rPr lang="en-IN" sz="1600" dirty="0"/>
              <a:t>       Solution: Trying various oversampling and </a:t>
            </a:r>
            <a:r>
              <a:rPr lang="en-IN" sz="1600" dirty="0" err="1"/>
              <a:t>undersampling</a:t>
            </a:r>
            <a:r>
              <a:rPr lang="en-IN" sz="1600" dirty="0"/>
              <a:t> strategies.</a:t>
            </a:r>
          </a:p>
        </p:txBody>
      </p:sp>
      <p:pic>
        <p:nvPicPr>
          <p:cNvPr id="7" name="Audio 6">
            <a:hlinkClick r:id="" action="ppaction://media"/>
            <a:extLst>
              <a:ext uri="{FF2B5EF4-FFF2-40B4-BE49-F238E27FC236}">
                <a16:creationId xmlns:a16="http://schemas.microsoft.com/office/drawing/2014/main" id="{2CB636E6-BCA3-4632-AE9B-D0C00DCB9B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6607259"/>
      </p:ext>
    </p:extLst>
  </p:cSld>
  <p:clrMapOvr>
    <a:masterClrMapping/>
  </p:clrMapOvr>
  <mc:AlternateContent xmlns:mc="http://schemas.openxmlformats.org/markup-compatibility/2006">
    <mc:Choice xmlns:p14="http://schemas.microsoft.com/office/powerpoint/2010/main" Requires="p14">
      <p:transition spd="slow" p14:dur="2000" advTm="102579"/>
    </mc:Choice>
    <mc:Fallback>
      <p:transition spd="slow" advTm="102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66D9-D9D1-4E25-A503-260280BC1062}"/>
              </a:ext>
            </a:extLst>
          </p:cNvPr>
          <p:cNvSpPr>
            <a:spLocks noGrp="1"/>
          </p:cNvSpPr>
          <p:nvPr>
            <p:ph type="title"/>
          </p:nvPr>
        </p:nvSpPr>
        <p:spPr/>
        <p:txBody>
          <a:bodyPr>
            <a:normAutofit/>
          </a:bodyPr>
          <a:lstStyle/>
          <a:p>
            <a:r>
              <a:rPr lang="en-IN" sz="2000" dirty="0">
                <a:latin typeface="Arial" panose="020B0604020202020204" pitchFamily="34" charset="0"/>
                <a:cs typeface="Arial" panose="020B0604020202020204" pitchFamily="34" charset="0"/>
              </a:rPr>
              <a:t>CHALLENGES ENCOUNTERED IN THE PROJECT (CONTD) </a:t>
            </a:r>
            <a:endParaRPr lang="en-IN" sz="2000" dirty="0"/>
          </a:p>
        </p:txBody>
      </p:sp>
      <p:pic>
        <p:nvPicPr>
          <p:cNvPr id="5" name="Content Placeholder 4">
            <a:extLst>
              <a:ext uri="{FF2B5EF4-FFF2-40B4-BE49-F238E27FC236}">
                <a16:creationId xmlns:a16="http://schemas.microsoft.com/office/drawing/2014/main" id="{BE831BEC-B040-43BF-8572-4456E0646E1C}"/>
              </a:ext>
            </a:extLst>
          </p:cNvPr>
          <p:cNvPicPr>
            <a:picLocks noGrp="1" noChangeAspect="1"/>
          </p:cNvPicPr>
          <p:nvPr>
            <p:ph idx="1"/>
          </p:nvPr>
        </p:nvPicPr>
        <p:blipFill>
          <a:blip r:embed="rId4"/>
          <a:stretch>
            <a:fillRect/>
          </a:stretch>
        </p:blipFill>
        <p:spPr>
          <a:xfrm>
            <a:off x="838200" y="1690688"/>
            <a:ext cx="8250573" cy="5102765"/>
          </a:xfrm>
        </p:spPr>
      </p:pic>
      <p:pic>
        <p:nvPicPr>
          <p:cNvPr id="3" name="Audio 2">
            <a:hlinkClick r:id="" action="ppaction://media"/>
            <a:extLst>
              <a:ext uri="{FF2B5EF4-FFF2-40B4-BE49-F238E27FC236}">
                <a16:creationId xmlns:a16="http://schemas.microsoft.com/office/drawing/2014/main" id="{8A7B0578-B908-4D89-912D-ED9F387E34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02636416"/>
      </p:ext>
    </p:extLst>
  </p:cSld>
  <p:clrMapOvr>
    <a:masterClrMapping/>
  </p:clrMapOvr>
  <mc:AlternateContent xmlns:mc="http://schemas.openxmlformats.org/markup-compatibility/2006">
    <mc:Choice xmlns:p14="http://schemas.microsoft.com/office/powerpoint/2010/main" Requires="p14">
      <p:transition spd="slow" p14:dur="2000" advTm="30185"/>
    </mc:Choice>
    <mc:Fallback>
      <p:transition spd="slow" advTm="30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6EF18-408B-4E9A-855F-E26A74D5B719}"/>
              </a:ext>
            </a:extLst>
          </p:cNvPr>
          <p:cNvSpPr>
            <a:spLocks noGrp="1"/>
          </p:cNvSpPr>
          <p:nvPr>
            <p:ph type="title"/>
          </p:nvPr>
        </p:nvSpPr>
        <p:spPr>
          <a:xfrm>
            <a:off x="838200" y="365125"/>
            <a:ext cx="10515600" cy="442743"/>
          </a:xfrm>
        </p:spPr>
        <p:txBody>
          <a:bodyPr>
            <a:normAutofit/>
          </a:bodyPr>
          <a:lstStyle/>
          <a:p>
            <a:r>
              <a:rPr lang="en-IN" sz="2000" dirty="0">
                <a:latin typeface="Arial" panose="020B0604020202020204" pitchFamily="34" charset="0"/>
                <a:cs typeface="Arial" panose="020B0604020202020204" pitchFamily="34" charset="0"/>
              </a:rPr>
              <a:t>OVERSAMPLING TECHNIQUES: RANDOM OVERSAMPLING</a:t>
            </a:r>
          </a:p>
        </p:txBody>
      </p:sp>
      <p:sp>
        <p:nvSpPr>
          <p:cNvPr id="3" name="Content Placeholder 2">
            <a:extLst>
              <a:ext uri="{FF2B5EF4-FFF2-40B4-BE49-F238E27FC236}">
                <a16:creationId xmlns:a16="http://schemas.microsoft.com/office/drawing/2014/main" id="{E033261B-7BDD-4BB7-8F50-42B6FBE7CE3E}"/>
              </a:ext>
            </a:extLst>
          </p:cNvPr>
          <p:cNvSpPr>
            <a:spLocks noGrp="1"/>
          </p:cNvSpPr>
          <p:nvPr>
            <p:ph idx="1"/>
          </p:nvPr>
        </p:nvSpPr>
        <p:spPr>
          <a:xfrm>
            <a:off x="838200" y="807868"/>
            <a:ext cx="10515600" cy="5369095"/>
          </a:xfrm>
        </p:spPr>
        <p:txBody>
          <a:bodyPr>
            <a:normAutofit/>
          </a:bodyPr>
          <a:lstStyle/>
          <a:p>
            <a:r>
              <a:rPr lang="en-IN" sz="1600" dirty="0"/>
              <a:t>Randomly select the samples of the minority class and add them to the training set with replacement to make the classes balanced.</a:t>
            </a:r>
          </a:p>
          <a:p>
            <a:pPr marL="0" indent="0">
              <a:buNone/>
            </a:pPr>
            <a:endParaRPr lang="en-IN" sz="1600" dirty="0"/>
          </a:p>
          <a:p>
            <a:pPr marL="0" indent="0">
              <a:buNone/>
            </a:pPr>
            <a:r>
              <a:rPr lang="en-IN" sz="1600" dirty="0"/>
              <a:t> </a:t>
            </a:r>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pPr marL="0" indent="0">
              <a:buNone/>
            </a:pPr>
            <a:endParaRPr lang="en-IN" sz="1600" dirty="0"/>
          </a:p>
          <a:p>
            <a:r>
              <a:rPr lang="en-IN" sz="1600" dirty="0"/>
              <a:t>Fitting logistic regression model on the training set and evaluating on the validation set using Stratified 5-Fold.</a:t>
            </a:r>
          </a:p>
          <a:p>
            <a:pPr marL="0" indent="0">
              <a:buNone/>
            </a:pPr>
            <a:endParaRPr lang="en-IN" sz="1600" dirty="0"/>
          </a:p>
        </p:txBody>
      </p:sp>
      <p:pic>
        <p:nvPicPr>
          <p:cNvPr id="5" name="Picture 4">
            <a:extLst>
              <a:ext uri="{FF2B5EF4-FFF2-40B4-BE49-F238E27FC236}">
                <a16:creationId xmlns:a16="http://schemas.microsoft.com/office/drawing/2014/main" id="{111B5F9E-8B6A-421B-BB73-12F56806070D}"/>
              </a:ext>
            </a:extLst>
          </p:cNvPr>
          <p:cNvPicPr>
            <a:picLocks noChangeAspect="1"/>
          </p:cNvPicPr>
          <p:nvPr/>
        </p:nvPicPr>
        <p:blipFill>
          <a:blip r:embed="rId4"/>
          <a:stretch>
            <a:fillRect/>
          </a:stretch>
        </p:blipFill>
        <p:spPr>
          <a:xfrm>
            <a:off x="2692883" y="1250611"/>
            <a:ext cx="5992080" cy="3855253"/>
          </a:xfrm>
          <a:prstGeom prst="rect">
            <a:avLst/>
          </a:prstGeom>
        </p:spPr>
      </p:pic>
      <p:pic>
        <p:nvPicPr>
          <p:cNvPr id="9" name="Picture 8">
            <a:extLst>
              <a:ext uri="{FF2B5EF4-FFF2-40B4-BE49-F238E27FC236}">
                <a16:creationId xmlns:a16="http://schemas.microsoft.com/office/drawing/2014/main" id="{DADF9E13-D479-483B-9DE2-CBB4C52A595C}"/>
              </a:ext>
            </a:extLst>
          </p:cNvPr>
          <p:cNvPicPr>
            <a:picLocks noChangeAspect="1"/>
          </p:cNvPicPr>
          <p:nvPr/>
        </p:nvPicPr>
        <p:blipFill>
          <a:blip r:embed="rId5"/>
          <a:stretch>
            <a:fillRect/>
          </a:stretch>
        </p:blipFill>
        <p:spPr>
          <a:xfrm>
            <a:off x="650001" y="5548607"/>
            <a:ext cx="9763505" cy="1180299"/>
          </a:xfrm>
          <a:prstGeom prst="rect">
            <a:avLst/>
          </a:prstGeom>
        </p:spPr>
      </p:pic>
      <p:pic>
        <p:nvPicPr>
          <p:cNvPr id="4" name="Audio 3">
            <a:hlinkClick r:id="" action="ppaction://media"/>
            <a:extLst>
              <a:ext uri="{FF2B5EF4-FFF2-40B4-BE49-F238E27FC236}">
                <a16:creationId xmlns:a16="http://schemas.microsoft.com/office/drawing/2014/main" id="{3E436ED0-0168-4B6F-A4AD-B1CF6BB534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726285340"/>
      </p:ext>
    </p:extLst>
  </p:cSld>
  <p:clrMapOvr>
    <a:masterClrMapping/>
  </p:clrMapOvr>
  <mc:AlternateContent xmlns:mc="http://schemas.openxmlformats.org/markup-compatibility/2006">
    <mc:Choice xmlns:p14="http://schemas.microsoft.com/office/powerpoint/2010/main" Requires="p14">
      <p:transition spd="slow" p14:dur="2000" advTm="39280"/>
    </mc:Choice>
    <mc:Fallback>
      <p:transition spd="slow" advTm="39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18EF-71E8-49FD-8DAB-61C903C49234}"/>
              </a:ext>
            </a:extLst>
          </p:cNvPr>
          <p:cNvSpPr>
            <a:spLocks noGrp="1"/>
          </p:cNvSpPr>
          <p:nvPr>
            <p:ph type="title"/>
          </p:nvPr>
        </p:nvSpPr>
        <p:spPr>
          <a:xfrm>
            <a:off x="838200" y="365126"/>
            <a:ext cx="10515600" cy="478254"/>
          </a:xfrm>
        </p:spPr>
        <p:txBody>
          <a:bodyPr>
            <a:normAutofit/>
          </a:bodyPr>
          <a:lstStyle/>
          <a:p>
            <a:r>
              <a:rPr lang="en-IN" sz="2000" dirty="0">
                <a:latin typeface="Arial" panose="020B0604020202020204" pitchFamily="34" charset="0"/>
                <a:cs typeface="Arial" panose="020B0604020202020204" pitchFamily="34" charset="0"/>
              </a:rPr>
              <a:t>OVERSAMPLING STRATEGIES: SMOTE </a:t>
            </a:r>
          </a:p>
        </p:txBody>
      </p:sp>
      <p:sp>
        <p:nvSpPr>
          <p:cNvPr id="3" name="Content Placeholder 2">
            <a:extLst>
              <a:ext uri="{FF2B5EF4-FFF2-40B4-BE49-F238E27FC236}">
                <a16:creationId xmlns:a16="http://schemas.microsoft.com/office/drawing/2014/main" id="{F911B66E-0131-4E62-B6EE-32506AFF2769}"/>
              </a:ext>
            </a:extLst>
          </p:cNvPr>
          <p:cNvSpPr>
            <a:spLocks noGrp="1"/>
          </p:cNvSpPr>
          <p:nvPr>
            <p:ph idx="1"/>
          </p:nvPr>
        </p:nvSpPr>
        <p:spPr>
          <a:xfrm>
            <a:off x="838200" y="843380"/>
            <a:ext cx="10515600" cy="5333583"/>
          </a:xfrm>
        </p:spPr>
        <p:txBody>
          <a:bodyPr>
            <a:normAutofit/>
          </a:bodyPr>
          <a:lstStyle/>
          <a:p>
            <a:r>
              <a:rPr lang="en-IN" sz="1600" dirty="0"/>
              <a:t>Creates minority samples along the line segment joining two nearest minority samples.</a:t>
            </a:r>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pPr marL="0" indent="0">
              <a:buNone/>
            </a:pPr>
            <a:endParaRPr lang="en-IN" sz="1600" dirty="0"/>
          </a:p>
          <a:p>
            <a:r>
              <a:rPr lang="en-IN" sz="1600" dirty="0"/>
              <a:t>Fitting logistic regression model on the training set and evaluating on the validation set using Stratified 5-Fold.</a:t>
            </a:r>
          </a:p>
          <a:p>
            <a:pPr marL="0" indent="0">
              <a:buNone/>
            </a:pPr>
            <a:endParaRPr lang="en-IN" sz="1600" dirty="0"/>
          </a:p>
          <a:p>
            <a:pPr marL="0" indent="0">
              <a:buNone/>
            </a:pPr>
            <a:endParaRPr lang="en-IN" sz="1600" dirty="0"/>
          </a:p>
          <a:p>
            <a:pPr marL="0" indent="0">
              <a:buNone/>
            </a:pPr>
            <a:endParaRPr lang="en-IN" sz="1600" dirty="0"/>
          </a:p>
        </p:txBody>
      </p:sp>
      <p:pic>
        <p:nvPicPr>
          <p:cNvPr id="5" name="Picture 4">
            <a:extLst>
              <a:ext uri="{FF2B5EF4-FFF2-40B4-BE49-F238E27FC236}">
                <a16:creationId xmlns:a16="http://schemas.microsoft.com/office/drawing/2014/main" id="{48D798C1-F72E-4ADD-9C78-B9F6A183039D}"/>
              </a:ext>
            </a:extLst>
          </p:cNvPr>
          <p:cNvPicPr>
            <a:picLocks noChangeAspect="1"/>
          </p:cNvPicPr>
          <p:nvPr/>
        </p:nvPicPr>
        <p:blipFill>
          <a:blip r:embed="rId4"/>
          <a:stretch>
            <a:fillRect/>
          </a:stretch>
        </p:blipFill>
        <p:spPr>
          <a:xfrm>
            <a:off x="1761477" y="1162975"/>
            <a:ext cx="6361590" cy="3910937"/>
          </a:xfrm>
          <a:prstGeom prst="rect">
            <a:avLst/>
          </a:prstGeom>
        </p:spPr>
      </p:pic>
      <p:pic>
        <p:nvPicPr>
          <p:cNvPr id="7" name="Picture 6">
            <a:extLst>
              <a:ext uri="{FF2B5EF4-FFF2-40B4-BE49-F238E27FC236}">
                <a16:creationId xmlns:a16="http://schemas.microsoft.com/office/drawing/2014/main" id="{CE98ADD4-B74F-4CD9-9755-C38F47E39ABF}"/>
              </a:ext>
            </a:extLst>
          </p:cNvPr>
          <p:cNvPicPr>
            <a:picLocks noChangeAspect="1"/>
          </p:cNvPicPr>
          <p:nvPr/>
        </p:nvPicPr>
        <p:blipFill>
          <a:blip r:embed="rId5"/>
          <a:stretch>
            <a:fillRect/>
          </a:stretch>
        </p:blipFill>
        <p:spPr>
          <a:xfrm>
            <a:off x="838200" y="5393507"/>
            <a:ext cx="9210675" cy="1228725"/>
          </a:xfrm>
          <a:prstGeom prst="rect">
            <a:avLst/>
          </a:prstGeom>
        </p:spPr>
      </p:pic>
      <p:pic>
        <p:nvPicPr>
          <p:cNvPr id="12" name="Audio 11">
            <a:hlinkClick r:id="" action="ppaction://media"/>
            <a:extLst>
              <a:ext uri="{FF2B5EF4-FFF2-40B4-BE49-F238E27FC236}">
                <a16:creationId xmlns:a16="http://schemas.microsoft.com/office/drawing/2014/main" id="{EC638464-BE37-450C-ADBF-283BAECF61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8380452"/>
      </p:ext>
    </p:extLst>
  </p:cSld>
  <p:clrMapOvr>
    <a:masterClrMapping/>
  </p:clrMapOvr>
  <mc:AlternateContent xmlns:mc="http://schemas.openxmlformats.org/markup-compatibility/2006">
    <mc:Choice xmlns:p14="http://schemas.microsoft.com/office/powerpoint/2010/main" Requires="p14">
      <p:transition spd="slow" p14:dur="2000" advTm="36281"/>
    </mc:Choice>
    <mc:Fallback>
      <p:transition spd="slow" advTm="36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pptF7E6</Template>
  <TotalTime>305</TotalTime>
  <Words>1139</Words>
  <Application>Microsoft Office PowerPoint</Application>
  <PresentationFormat>Widescreen</PresentationFormat>
  <Paragraphs>149</Paragraphs>
  <Slides>15</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DSCI-633 FINAL PROJECT PRESENTATION</vt:lpstr>
      <vt:lpstr>EXPLORATORY DATA  ANALYSIS AND PREPROCESSING</vt:lpstr>
      <vt:lpstr>EXPLORATORY DATA ANALYSIS AND PREPROCESSING (CONTD)</vt:lpstr>
      <vt:lpstr>TRAIN TEST SPLIT AND BASELINE MODEL (LOGISTIC REGRESSION)</vt:lpstr>
      <vt:lpstr>DECIDING THE METRIC OF CHOICE</vt:lpstr>
      <vt:lpstr>CHALLENGES ENCOUNTERED IN THE PROJECT </vt:lpstr>
      <vt:lpstr>CHALLENGES ENCOUNTERED IN THE PROJECT (CONTD) </vt:lpstr>
      <vt:lpstr>OVERSAMPLING TECHNIQUES: RANDOM OVERSAMPLING</vt:lpstr>
      <vt:lpstr>OVERSAMPLING STRATEGIES: SMOTE </vt:lpstr>
      <vt:lpstr>UNDERSAMPLING STRATEGIES: RANDOM UNDERSAMPLING</vt:lpstr>
      <vt:lpstr>UNDERSAMPLING STRATEGIES: NEAR MISS</vt:lpstr>
      <vt:lpstr>COMPARING VALIDATION RESULTS</vt:lpstr>
      <vt:lpstr>HYPERPARAMETER TUNING / SETTING MINIMUM THRESHOLD</vt:lpstr>
      <vt:lpstr>EVALUATING FINAL MODEL ON TEST SET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DSCI-633 FINAL PROJECT PRESENTATION</dc:title>
  <dc:creator>Aditya Thakur</dc:creator>
  <cp:lastModifiedBy>Aditya Thakur</cp:lastModifiedBy>
  <cp:revision>25</cp:revision>
  <dcterms:created xsi:type="dcterms:W3CDTF">2021-12-06T20:57:35Z</dcterms:created>
  <dcterms:modified xsi:type="dcterms:W3CDTF">2021-12-07T02:29:49Z</dcterms:modified>
</cp:coreProperties>
</file>